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3"/>
    <p:sldId id="258" r:id="rId4"/>
    <p:sldId id="273" r:id="rId5"/>
    <p:sldId id="260" r:id="rId6"/>
    <p:sldId id="283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96" r:id="rId15"/>
    <p:sldId id="422" r:id="rId16"/>
    <p:sldId id="274" r:id="rId17"/>
    <p:sldId id="297" r:id="rId18"/>
    <p:sldId id="298" r:id="rId19"/>
    <p:sldId id="292" r:id="rId20"/>
    <p:sldId id="293" r:id="rId21"/>
    <p:sldId id="294" r:id="rId22"/>
    <p:sldId id="295" r:id="rId23"/>
    <p:sldId id="299" r:id="rId24"/>
    <p:sldId id="300" r:id="rId25"/>
    <p:sldId id="301" r:id="rId26"/>
    <p:sldId id="302" r:id="rId27"/>
    <p:sldId id="303" r:id="rId28"/>
    <p:sldId id="304" r:id="rId29"/>
    <p:sldId id="384" r:id="rId30"/>
    <p:sldId id="385" r:id="rId31"/>
    <p:sldId id="305" r:id="rId32"/>
    <p:sldId id="309" r:id="rId33"/>
    <p:sldId id="333" r:id="rId34"/>
    <p:sldId id="335" r:id="rId35"/>
    <p:sldId id="334" r:id="rId36"/>
    <p:sldId id="306" r:id="rId37"/>
    <p:sldId id="308" r:id="rId38"/>
    <p:sldId id="307" r:id="rId39"/>
    <p:sldId id="336" r:id="rId40"/>
    <p:sldId id="337" r:id="rId41"/>
    <p:sldId id="338" r:id="rId42"/>
    <p:sldId id="354" r:id="rId43"/>
    <p:sldId id="355" r:id="rId44"/>
    <p:sldId id="420" r:id="rId45"/>
    <p:sldId id="421" r:id="rId46"/>
    <p:sldId id="356" r:id="rId47"/>
    <p:sldId id="475" r:id="rId48"/>
    <p:sldId id="477" r:id="rId49"/>
    <p:sldId id="549" r:id="rId51"/>
    <p:sldId id="478" r:id="rId52"/>
    <p:sldId id="550" r:id="rId53"/>
    <p:sldId id="358" r:id="rId54"/>
    <p:sldId id="519" r:id="rId55"/>
    <p:sldId id="520" r:id="rId56"/>
    <p:sldId id="521" r:id="rId57"/>
    <p:sldId id="522" r:id="rId58"/>
    <p:sldId id="523" r:id="rId59"/>
    <p:sldId id="524" r:id="rId60"/>
    <p:sldId id="357" r:id="rId61"/>
    <p:sldId id="361" r:id="rId62"/>
    <p:sldId id="360" r:id="rId63"/>
    <p:sldId id="362" r:id="rId64"/>
    <p:sldId id="369" r:id="rId65"/>
    <p:sldId id="363" r:id="rId66"/>
    <p:sldId id="364" r:id="rId67"/>
    <p:sldId id="365" r:id="rId68"/>
    <p:sldId id="366" r:id="rId69"/>
    <p:sldId id="367" r:id="rId70"/>
    <p:sldId id="368" r:id="rId71"/>
    <p:sldId id="370" r:id="rId72"/>
    <p:sldId id="371" r:id="rId73"/>
    <p:sldId id="376" r:id="rId74"/>
    <p:sldId id="372" r:id="rId75"/>
    <p:sldId id="373" r:id="rId76"/>
    <p:sldId id="374" r:id="rId77"/>
    <p:sldId id="375" r:id="rId78"/>
    <p:sldId id="525" r:id="rId79"/>
    <p:sldId id="527" r:id="rId80"/>
    <p:sldId id="529" r:id="rId81"/>
    <p:sldId id="377" r:id="rId8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5" Type="http://schemas.openxmlformats.org/officeDocument/2006/relationships/tableStyles" Target="tableStyles.xml"/><Relationship Id="rId84" Type="http://schemas.openxmlformats.org/officeDocument/2006/relationships/viewProps" Target="viewProps.xml"/><Relationship Id="rId83" Type="http://schemas.openxmlformats.org/officeDocument/2006/relationships/presProps" Target="presProps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F973-D56D-46B2-92F6-6A9C2C1DB73F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6806-28EA-47AC-91F8-01F32AC9ECE1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34E7-EEF5-421B-9100-E513AC34A4E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7DDA-25AF-4A18-9859-1EA2D147AA01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5ED6-83C6-483C-B686-635465C999EA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144-29BD-4871-B929-4366E91523EC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857E-ABE9-4C0E-BCF2-16A216EE1D4A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1B31-9E72-4858-AE6E-FD173316A426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C34D-6A2E-4A9D-9093-5E71289654C5}" type="datetime1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55D5-31A1-40FD-95B9-4107E18BF83C}" type="datetime1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9FDC-D4CB-41AD-9903-B34F8CA3C13F}" type="datetime1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042-2717-4605-BD7F-CA490DFB56B8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FCB-0B6F-461B-9C9D-A192E1E9BEE7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C814-C0CC-4CB2-A23A-6E0CA29DE660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wmf"/><Relationship Id="rId1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6.png"/><Relationship Id="rId7" Type="http://schemas.openxmlformats.org/officeDocument/2006/relationships/image" Target="../media/image85.png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網頁製作與排版</a:t>
            </a:r>
            <a:endParaRPr lang="zh-CN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642" y="2427767"/>
            <a:ext cx="298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RWD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6943" y="4856378"/>
            <a:ext cx="2626461" cy="53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：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奕雄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,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郁雯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  <a:p>
            <a:pPr algn="ctr"/>
            <a:r>
              <a:rPr lang="en-US" altLang="zh-TW" sz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113.05.01</a:t>
            </a:r>
            <a:endParaRPr lang="zh-CN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9" grpId="0"/>
      <p:bldP spid="19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289304"/>
            <a:ext cx="8596668" cy="78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標準，必要的標籤如下表：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網頁必須要有這些標籤，否則就不符合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&lt;head&gt;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&lt;/head&gt;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7334" y="4730110"/>
          <a:ext cx="6010850" cy="1849120"/>
        </p:xfrm>
        <a:graphic>
          <a:graphicData uri="http://schemas.openxmlformats.org/drawingml/2006/table">
            <a:tbl>
              <a:tblPr firstRow="1" bandRow="1"/>
              <a:tblGrid>
                <a:gridCol w="2222620"/>
                <a:gridCol w="3788230"/>
              </a:tblGrid>
              <a:tr h="341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238" y="1214288"/>
            <a:ext cx="4967988" cy="332795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38151" y="1214288"/>
            <a:ext cx="6286499" cy="5204188"/>
            <a:chOff x="-515380" y="837174"/>
            <a:chExt cx="6286499" cy="5204188"/>
          </a:xfrm>
        </p:grpSpPr>
        <p:sp>
          <p:nvSpPr>
            <p:cNvPr id="22" name="矩形 21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  <a:endParaRPr lang="en-US" altLang="zh-TW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  <a:endParaRPr lang="en-US" altLang="zh-TW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596510" y="5472091"/>
            <a:ext cx="399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習慣以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的角度做想像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111649"/>
            <a:ext cx="8596668" cy="45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中繼資料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(Metadata)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是描述其它資料的資料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的中繼資料，是瀏覽器會使用的，不會顯示在網頁上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常見的中繼資料如下：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中文網頁請使用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UTF-8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字元集，以使用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字元編碼呈現中文字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/>
              <a:tblGrid>
                <a:gridCol w="1195010"/>
                <a:gridCol w="4284617"/>
                <a:gridCol w="507709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標籤名稱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54935" y="5692775"/>
            <a:ext cx="6917690" cy="100584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="Content-Type" content="text/html; charset=utf-8"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charset="utf-8"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="X-UA-Compatible" content="IE=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edge,chrome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=1"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"/&gt;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&lt;title&gt;</a:t>
            </a:r>
            <a:r>
              <a:rPr lang="zh-TW" altLang="en-US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網頁標題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&lt;/title&gt;</a:t>
            </a:r>
            <a:endParaRPr lang="zh-TW" altLang="en-US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9" name="橢圓形圖說文字 4"/>
          <p:cNvSpPr/>
          <p:nvPr/>
        </p:nvSpPr>
        <p:spPr>
          <a:xfrm>
            <a:off x="8358899" y="5558240"/>
            <a:ext cx="3482119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每張網頁  </a:t>
            </a:r>
            <a:r>
              <a:rPr lang="en-US" altLang="zh-TW" sz="1200" b="1" dirty="0"/>
              <a:t>head</a:t>
            </a:r>
            <a:r>
              <a:rPr lang="zh-TW" altLang="en-US" sz="1200" b="1" dirty="0"/>
              <a:t> 區段內都要有這些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建立空白頁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312" y="1671206"/>
            <a:ext cx="2428875" cy="4762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03052" y="1330919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0empty.html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5205" y="2632075"/>
            <a:ext cx="6570980" cy="2470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  <a:endParaRPr lang="en-US" altLang="zh-TW" sz="1200" dirty="0"/>
          </a:p>
          <a:p>
            <a:r>
              <a:rPr lang="en-US" altLang="zh-TW" sz="1200" dirty="0"/>
              <a:t>&lt;html&gt;</a:t>
            </a:r>
            <a:endParaRPr lang="en-US" altLang="zh-TW" sz="1200" dirty="0"/>
          </a:p>
          <a:p>
            <a:r>
              <a:rPr lang="en-US" altLang="zh-TW" sz="1200" dirty="0"/>
              <a:t>&lt;head&gt;</a:t>
            </a:r>
            <a:endParaRPr lang="en-US" altLang="zh-TW" sz="1200" dirty="0"/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="Content-Type" content="text/html; charset=utf-8" /&gt;</a:t>
            </a:r>
            <a:endParaRPr lang="en-US" altLang="zh-TW" sz="1200" dirty="0"/>
          </a:p>
          <a:p>
            <a:r>
              <a:rPr lang="en-US" altLang="zh-TW" sz="1200" dirty="0"/>
              <a:t>&lt;meta charset="utf-8" /&gt;</a:t>
            </a:r>
            <a:endParaRPr lang="en-US" altLang="zh-TW" sz="1200" dirty="0"/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</a:t>
            </a:r>
            <a:r>
              <a:rPr lang="en-US" altLang="zh-TW" sz="1200" dirty="0" err="1"/>
              <a:t>edge,chrome</a:t>
            </a:r>
            <a:r>
              <a:rPr lang="en-US" altLang="zh-TW" sz="1200" dirty="0"/>
              <a:t>=1" /&gt;</a:t>
            </a:r>
            <a:endParaRPr lang="en-US" altLang="zh-TW" sz="1200" dirty="0"/>
          </a:p>
          <a:p>
            <a:r>
              <a:rPr lang="en-US" altLang="zh-TW" sz="1200" dirty="0"/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/>
              <a:t>" /&gt;</a:t>
            </a:r>
            <a:endParaRPr lang="en-US" altLang="zh-TW" sz="1200" dirty="0"/>
          </a:p>
          <a:p>
            <a:r>
              <a:rPr lang="en-US" altLang="zh-TW" sz="1200" dirty="0"/>
              <a:t>&lt;title&gt;&lt;/title&gt;</a:t>
            </a:r>
            <a:endParaRPr lang="en-US" altLang="zh-TW" sz="1200" dirty="0"/>
          </a:p>
          <a:p>
            <a:r>
              <a:rPr lang="en-US" altLang="zh-TW" sz="1200" dirty="0"/>
              <a:t>&lt;/head&gt;</a:t>
            </a:r>
            <a:endParaRPr lang="en-US" altLang="zh-TW" sz="1200" dirty="0"/>
          </a:p>
          <a:p>
            <a:r>
              <a:rPr lang="en-US" altLang="zh-TW" sz="1200" dirty="0"/>
              <a:t>&lt;body&gt;</a:t>
            </a:r>
            <a:endParaRPr lang="en-US" altLang="zh-TW" sz="1200" dirty="0"/>
          </a:p>
          <a:p>
            <a:r>
              <a:rPr lang="en-US" altLang="zh-TW" sz="1200" dirty="0"/>
              <a:t>&lt;a&gt;Hello world!&lt;/a&gt;</a:t>
            </a:r>
            <a:endParaRPr lang="en-US" altLang="zh-TW" sz="1200" dirty="0"/>
          </a:p>
          <a:p>
            <a:r>
              <a:rPr lang="en-US" altLang="zh-TW" sz="1200" dirty="0"/>
              <a:t>&lt;/body&gt;</a:t>
            </a:r>
            <a:endParaRPr lang="en-US" altLang="zh-TW" sz="1200" dirty="0"/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3052" y="2347747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將下述文字複製貼上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02970" y="5263515"/>
            <a:ext cx="4203065" cy="148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 + shift + f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自動排版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ctrl + s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alt + shift + a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則可以撰寫註解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47" y="1622588"/>
            <a:ext cx="3829050" cy="4857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86087" y="1330919"/>
            <a:ext cx="439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22" y="2971638"/>
            <a:ext cx="3400900" cy="1705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98065" y="1927860"/>
            <a:ext cx="442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https://www.w3schools.com/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65935"/>
            <a:ext cx="1082040" cy="69278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81605" y="3142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https://caniuse.com/</a:t>
            </a:r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069590"/>
            <a:ext cx="1657350" cy="5143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298065" y="4468495"/>
            <a:ext cx="296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" y="4360545"/>
            <a:ext cx="683260" cy="59055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1917700" y="55181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https://www.figma.com/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250" y="5445125"/>
            <a:ext cx="552450" cy="5143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548245" y="1927860"/>
            <a:ext cx="4302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https://www.pexels.com/zh-TW/license/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070" y="1820545"/>
            <a:ext cx="1400175" cy="54292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6487795" y="2703830"/>
            <a:ext cx="461391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https://free.com.tw/40-resources-every-designer-should-know/</a:t>
            </a:r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340090" y="4358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https://freestocks.org/</a:t>
            </a:r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487795" y="4360545"/>
            <a:ext cx="185229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日常感素材圖庫</a:t>
            </a:r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8531225" y="37534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https://formostock.com/</a:t>
            </a:r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6477000" y="3756025"/>
            <a:ext cx="205422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台灣本土圖庫平台</a:t>
            </a:r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6487795" y="4875530"/>
            <a:ext cx="528002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https://unsplash.com/collections/178743/the-garden-of-daydreams</a:t>
            </a:r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6487795" y="5690235"/>
            <a:ext cx="3101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https://www.photo-ac.com/</a:t>
            </a:r>
            <a:endParaRPr lang="zh-TW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10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Gallery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  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Image Slider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   ◆ </a:t>
            </a:r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  <a:endParaRPr lang="en-US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79145" y="1052195"/>
            <a:ext cx="225996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a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超連結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627776"/>
            <a:ext cx="9882909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超連結是使用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&lt;a&gt;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的標籤，將連結的目標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設定於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href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的屬性裡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網址可以是絕對路徑和相對路徑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元件很多都會有「屬性」，可以針對元件，做更多設定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4717" y="2024940"/>
            <a:ext cx="684920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&lt;a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href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網址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target="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開視窗方式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顯示內容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文字或圖片等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)&lt;/a&gt;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8939" y="5125276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p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段落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(Paragraph)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8939" y="5771607"/>
            <a:ext cx="68455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換行標籤是使用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/&gt;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，代表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line break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的意思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           可以換行，但是不會建立新的段落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22940" y="6143204"/>
            <a:ext cx="628951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16896" y="3070723"/>
          <a:ext cx="10105461" cy="1854200"/>
        </p:xfrm>
        <a:graphic>
          <a:graphicData uri="http://schemas.openxmlformats.org/drawingml/2006/table">
            <a:tbl>
              <a:tblPr firstRow="1" bandRow="1"/>
              <a:tblGrid>
                <a:gridCol w="1196479"/>
                <a:gridCol w="3613276"/>
                <a:gridCol w="529570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在新的分頁開啟連結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在現在的分頁開啟連結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83127" y="5090000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0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117085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img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圖片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(Image)  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8939" y="1763416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img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標籤只有包含屬性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6957" y="1740148"/>
            <a:ext cx="3710789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 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src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路徑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 alt="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78939" y="2132748"/>
          <a:ext cx="9667388" cy="2225040"/>
        </p:xfrm>
        <a:graphic>
          <a:graphicData uri="http://schemas.openxmlformats.org/drawingml/2006/table">
            <a:tbl>
              <a:tblPr firstRow="1" bandRow="1"/>
              <a:tblGrid>
                <a:gridCol w="1027122"/>
                <a:gridCol w="3994375"/>
                <a:gridCol w="4645891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屬性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)(</a:t>
                      </a:r>
                      <a:r>
                        <a:rPr lang="zh-TW" altLang="en-US" dirty="0"/>
                        <a:t>預設是在相同目錄內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圖片寬度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圖片高度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778939" y="4460600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矩形區域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  <a:cs typeface="+mj-cs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83127" y="4452695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8939" y="5107138"/>
            <a:ext cx="10951243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標籤，代表一個可以放很多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元件的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容器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container)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，是一個區塊的概念，是很常用的標籤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style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class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屬性，來設定它的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樣式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元件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id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或 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class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，來為它命名，之後可以設定連結及後續控制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743" y="6279011"/>
            <a:ext cx="539676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id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只能給一個元件用一次  ；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class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可以多個元件共用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97" y="1379863"/>
            <a:ext cx="11688806" cy="2981741"/>
          </a:xfrm>
          <a:prstGeom prst="rect">
            <a:avLst/>
          </a:prstGeom>
        </p:spPr>
      </p:pic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8645" y="4561208"/>
            <a:ext cx="5735756" cy="1899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61359" y="42130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最外層長方塊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00045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31702" y="53168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2358" y="4854024"/>
            <a:ext cx="1731170" cy="848789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13020" y="50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22357" y="5780876"/>
            <a:ext cx="1731170" cy="41255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01422" y="57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31638" y="4756728"/>
            <a:ext cx="1895780" cy="151476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185717" y="63304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6693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044190" y="5297650"/>
            <a:ext cx="876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 。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429914" y="4231970"/>
            <a:ext cx="5569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=“https://……” target=“_blank”&gt;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=“image/1.jpg”/&gt;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&lt;/a&gt;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&lt;/div&gt;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…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2749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13788" y="0"/>
            <a:ext cx="947821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&lt;div  id='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https://d102ccsweb.taipower.com.tw/Webhook/?eservice=TPCWEB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='image/1.jpg'/&gt;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='https://etp.taipower.com.tw/'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='image/2.jpg'/&gt;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電力交易平台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https://ami-meter.taipower.com.tw/views/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home.php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='image/3.jpg'/&gt;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智慧電表資訊網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https://www.taipower.com.tw/tc/page.aspx?mid=6608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='image/4.jpg'/&gt;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&lt;p&gt;ADR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自動需量反應平台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460" y="1529028"/>
            <a:ext cx="2583642" cy="43410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橢圓形圖說文字 4"/>
          <p:cNvSpPr/>
          <p:nvPr/>
        </p:nvSpPr>
        <p:spPr>
          <a:xfrm>
            <a:off x="258644" y="2207492"/>
            <a:ext cx="1641676" cy="530710"/>
          </a:xfrm>
          <a:prstGeom prst="wedgeEllipseCallout">
            <a:avLst>
              <a:gd name="adj1" fmla="val 58068"/>
              <a:gd name="adj2" fmla="val 3546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沒有任何排版的原始狀態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群組 113"/>
          <p:cNvGrpSpPr/>
          <p:nvPr/>
        </p:nvGrpSpPr>
        <p:grpSpPr>
          <a:xfrm rot="960829">
            <a:off x="164332" y="4154686"/>
            <a:ext cx="12390959" cy="3850034"/>
            <a:chOff x="-41897" y="761037"/>
            <a:chExt cx="12390959" cy="3850034"/>
          </a:xfrm>
        </p:grpSpPr>
        <p:sp>
          <p:nvSpPr>
            <p:cNvPr id="5" name="Freeform 191"/>
            <p:cNvSpPr/>
            <p:nvPr/>
          </p:nvSpPr>
          <p:spPr bwMode="auto">
            <a:xfrm>
              <a:off x="9903748" y="1448093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97"/>
            <p:cNvSpPr/>
            <p:nvPr/>
          </p:nvSpPr>
          <p:spPr bwMode="auto">
            <a:xfrm>
              <a:off x="10405189" y="1455986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3"/>
            <p:cNvSpPr>
              <a:spLocks noEditPoints="1"/>
            </p:cNvSpPr>
            <p:nvPr/>
          </p:nvSpPr>
          <p:spPr bwMode="auto">
            <a:xfrm>
              <a:off x="8851186" y="2549406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4"/>
            <p:cNvSpPr/>
            <p:nvPr/>
          </p:nvSpPr>
          <p:spPr bwMode="auto">
            <a:xfrm>
              <a:off x="8889723" y="2552656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3"/>
            <p:cNvSpPr/>
            <p:nvPr/>
          </p:nvSpPr>
          <p:spPr bwMode="auto">
            <a:xfrm>
              <a:off x="9748209" y="922508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14"/>
            <p:cNvSpPr/>
            <p:nvPr/>
          </p:nvSpPr>
          <p:spPr bwMode="auto">
            <a:xfrm>
              <a:off x="9122336" y="1451343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5"/>
            <p:cNvSpPr/>
            <p:nvPr/>
          </p:nvSpPr>
          <p:spPr bwMode="auto">
            <a:xfrm>
              <a:off x="10081574" y="1206658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7"/>
            <p:cNvSpPr/>
            <p:nvPr/>
          </p:nvSpPr>
          <p:spPr bwMode="auto">
            <a:xfrm>
              <a:off x="10392189" y="1384484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8"/>
            <p:cNvSpPr/>
            <p:nvPr/>
          </p:nvSpPr>
          <p:spPr bwMode="auto">
            <a:xfrm>
              <a:off x="10406582" y="1429521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9"/>
            <p:cNvSpPr/>
            <p:nvPr/>
          </p:nvSpPr>
          <p:spPr bwMode="auto">
            <a:xfrm>
              <a:off x="10499906" y="895115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20"/>
            <p:cNvSpPr/>
            <p:nvPr/>
          </p:nvSpPr>
          <p:spPr bwMode="auto">
            <a:xfrm>
              <a:off x="10503156" y="902543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7840530" y="2888810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0"/>
            <p:cNvSpPr/>
            <p:nvPr/>
          </p:nvSpPr>
          <p:spPr bwMode="auto">
            <a:xfrm>
              <a:off x="8864651" y="1857603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1"/>
            <p:cNvSpPr/>
            <p:nvPr/>
          </p:nvSpPr>
          <p:spPr bwMode="auto">
            <a:xfrm>
              <a:off x="9598705" y="1420699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6"/>
            <p:cNvSpPr/>
            <p:nvPr/>
          </p:nvSpPr>
          <p:spPr bwMode="auto">
            <a:xfrm>
              <a:off x="7875817" y="2190636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5"/>
            <p:cNvSpPr>
              <a:spLocks noEditPoints="1"/>
            </p:cNvSpPr>
            <p:nvPr/>
          </p:nvSpPr>
          <p:spPr bwMode="auto">
            <a:xfrm>
              <a:off x="7170717" y="2744079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6"/>
            <p:cNvSpPr/>
            <p:nvPr/>
          </p:nvSpPr>
          <p:spPr bwMode="auto">
            <a:xfrm>
              <a:off x="7171646" y="2764043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3"/>
            <p:cNvSpPr/>
            <p:nvPr/>
          </p:nvSpPr>
          <p:spPr bwMode="auto">
            <a:xfrm>
              <a:off x="6610607" y="2427892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8"/>
            <p:cNvSpPr/>
            <p:nvPr/>
          </p:nvSpPr>
          <p:spPr bwMode="auto">
            <a:xfrm>
              <a:off x="1459458" y="4550712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9"/>
            <p:cNvSpPr/>
            <p:nvPr/>
          </p:nvSpPr>
          <p:spPr bwMode="auto">
            <a:xfrm>
              <a:off x="2254533" y="3681029"/>
              <a:ext cx="68252" cy="60359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0"/>
            <p:cNvSpPr/>
            <p:nvPr/>
          </p:nvSpPr>
          <p:spPr bwMode="auto">
            <a:xfrm>
              <a:off x="2255263" y="3230808"/>
              <a:ext cx="62680" cy="55252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/>
          </p:nvSpPr>
          <p:spPr bwMode="auto">
            <a:xfrm>
              <a:off x="1410242" y="4186239"/>
              <a:ext cx="103074" cy="91467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1"/>
            <p:cNvSpPr/>
            <p:nvPr/>
          </p:nvSpPr>
          <p:spPr bwMode="auto">
            <a:xfrm>
              <a:off x="922730" y="4347814"/>
              <a:ext cx="103538" cy="90074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2"/>
            <p:cNvSpPr>
              <a:spLocks noEditPoints="1"/>
            </p:cNvSpPr>
            <p:nvPr/>
          </p:nvSpPr>
          <p:spPr bwMode="auto">
            <a:xfrm>
              <a:off x="1824594" y="3619742"/>
              <a:ext cx="96574" cy="91002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3"/>
            <p:cNvSpPr/>
            <p:nvPr/>
          </p:nvSpPr>
          <p:spPr bwMode="auto">
            <a:xfrm>
              <a:off x="1871488" y="3663386"/>
              <a:ext cx="49680" cy="47358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120153" y="2923444"/>
              <a:ext cx="91002" cy="82645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/>
            <p:nvPr/>
          </p:nvSpPr>
          <p:spPr bwMode="auto">
            <a:xfrm>
              <a:off x="2585379" y="2818512"/>
              <a:ext cx="93324" cy="82181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 useBgFill="1">
          <p:nvSpPr>
            <p:cNvPr id="32" name="矩形 31"/>
            <p:cNvSpPr/>
            <p:nvPr/>
          </p:nvSpPr>
          <p:spPr>
            <a:xfrm>
              <a:off x="3532296" y="2506938"/>
              <a:ext cx="3031888" cy="568905"/>
            </a:xfrm>
            <a:prstGeom prst="rect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36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endParaRPr>
            </a:p>
          </p:txBody>
        </p:sp>
        <p:cxnSp>
          <p:nvCxnSpPr>
            <p:cNvPr id="33" name="直接连接符 30"/>
            <p:cNvCxnSpPr/>
            <p:nvPr/>
          </p:nvCxnSpPr>
          <p:spPr>
            <a:xfrm rot="1318224" flipV="1">
              <a:off x="-41897" y="2996947"/>
              <a:ext cx="1982544" cy="1564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1"/>
            <p:cNvCxnSpPr/>
            <p:nvPr/>
          </p:nvCxnSpPr>
          <p:spPr>
            <a:xfrm flipV="1">
              <a:off x="5253149" y="1344594"/>
              <a:ext cx="5568971" cy="162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2"/>
            <p:cNvCxnSpPr/>
            <p:nvPr/>
          </p:nvCxnSpPr>
          <p:spPr>
            <a:xfrm flipV="1">
              <a:off x="1547132" y="2362687"/>
              <a:ext cx="4596727" cy="1345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 flipV="1">
              <a:off x="8312339" y="2187611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V="1">
              <a:off x="10392189" y="761037"/>
              <a:ext cx="1956873" cy="536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22" idx="0"/>
            </p:cNvCxnSpPr>
            <p:nvPr/>
          </p:nvCxnSpPr>
          <p:spPr>
            <a:xfrm flipV="1">
              <a:off x="6656720" y="1913783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>
              <a:stCxn id="19" idx="1"/>
            </p:cNvCxnSpPr>
            <p:nvPr/>
          </p:nvCxnSpPr>
          <p:spPr>
            <a:xfrm flipH="1" flipV="1">
              <a:off x="7019769" y="1913784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>
              <a:stCxn id="10" idx="2"/>
              <a:endCxn id="19" idx="1"/>
            </p:cNvCxnSpPr>
            <p:nvPr/>
          </p:nvCxnSpPr>
          <p:spPr>
            <a:xfrm flipH="1">
              <a:off x="7896681" y="1536973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8"/>
            <p:cNvCxnSpPr>
              <a:stCxn id="6" idx="5"/>
              <a:endCxn id="10" idx="5"/>
            </p:cNvCxnSpPr>
            <p:nvPr/>
          </p:nvCxnSpPr>
          <p:spPr>
            <a:xfrm flipH="1">
              <a:off x="9240858" y="1475666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9"/>
            <p:cNvCxnSpPr/>
            <p:nvPr/>
          </p:nvCxnSpPr>
          <p:spPr>
            <a:xfrm flipH="1">
              <a:off x="1494048" y="3710744"/>
              <a:ext cx="792555" cy="87014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0"/>
            <p:cNvCxnSpPr>
              <a:endCxn id="27" idx="4"/>
            </p:cNvCxnSpPr>
            <p:nvPr/>
          </p:nvCxnSpPr>
          <p:spPr>
            <a:xfrm flipH="1" flipV="1">
              <a:off x="995427" y="4433494"/>
              <a:ext cx="471171" cy="14739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1"/>
            <p:cNvCxnSpPr>
              <a:endCxn id="27" idx="1"/>
            </p:cNvCxnSpPr>
            <p:nvPr/>
          </p:nvCxnSpPr>
          <p:spPr>
            <a:xfrm flipH="1">
              <a:off x="952470" y="3710744"/>
              <a:ext cx="1319331" cy="64146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2"/>
            <p:cNvCxnSpPr>
              <a:stCxn id="20" idx="10"/>
              <a:endCxn id="16" idx="2"/>
            </p:cNvCxnSpPr>
            <p:nvPr/>
          </p:nvCxnSpPr>
          <p:spPr>
            <a:xfrm>
              <a:off x="7223433" y="2759419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3"/>
            <p:cNvCxnSpPr>
              <a:stCxn id="20" idx="6"/>
              <a:endCxn id="7" idx="6"/>
            </p:cNvCxnSpPr>
            <p:nvPr/>
          </p:nvCxnSpPr>
          <p:spPr>
            <a:xfrm flipV="1">
              <a:off x="7199272" y="2588634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/>
            <p:cNvCxnSpPr>
              <a:stCxn id="16" idx="5"/>
              <a:endCxn id="7" idx="8"/>
            </p:cNvCxnSpPr>
            <p:nvPr/>
          </p:nvCxnSpPr>
          <p:spPr>
            <a:xfrm flipV="1">
              <a:off x="7959314" y="2602800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/>
            <p:cNvCxnSpPr/>
            <p:nvPr/>
          </p:nvCxnSpPr>
          <p:spPr>
            <a:xfrm flipV="1">
              <a:off x="2191032" y="2855542"/>
              <a:ext cx="404333" cy="103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/>
            <p:cNvCxnSpPr/>
            <p:nvPr/>
          </p:nvCxnSpPr>
          <p:spPr>
            <a:xfrm flipV="1">
              <a:off x="2294418" y="2896678"/>
              <a:ext cx="326201" cy="350513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/>
            <p:cNvCxnSpPr/>
            <p:nvPr/>
          </p:nvCxnSpPr>
          <p:spPr>
            <a:xfrm flipH="1" flipV="1">
              <a:off x="2179184" y="2988709"/>
              <a:ext cx="85054" cy="25240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91"/>
            <p:cNvSpPr/>
            <p:nvPr/>
          </p:nvSpPr>
          <p:spPr bwMode="auto">
            <a:xfrm>
              <a:off x="5797234" y="2226747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7"/>
            <p:cNvSpPr/>
            <p:nvPr/>
          </p:nvSpPr>
          <p:spPr bwMode="auto">
            <a:xfrm>
              <a:off x="6298675" y="2234640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4744672" y="3328060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4"/>
            <p:cNvSpPr/>
            <p:nvPr/>
          </p:nvSpPr>
          <p:spPr bwMode="auto">
            <a:xfrm>
              <a:off x="4783209" y="3331310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3"/>
            <p:cNvSpPr/>
            <p:nvPr/>
          </p:nvSpPr>
          <p:spPr bwMode="auto">
            <a:xfrm>
              <a:off x="5641695" y="1701162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4"/>
            <p:cNvSpPr/>
            <p:nvPr/>
          </p:nvSpPr>
          <p:spPr bwMode="auto">
            <a:xfrm>
              <a:off x="5015822" y="2229997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5"/>
            <p:cNvSpPr/>
            <p:nvPr/>
          </p:nvSpPr>
          <p:spPr bwMode="auto">
            <a:xfrm>
              <a:off x="5975060" y="1985312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7"/>
            <p:cNvSpPr/>
            <p:nvPr/>
          </p:nvSpPr>
          <p:spPr bwMode="auto">
            <a:xfrm>
              <a:off x="6285675" y="2163138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8"/>
            <p:cNvSpPr/>
            <p:nvPr/>
          </p:nvSpPr>
          <p:spPr bwMode="auto">
            <a:xfrm>
              <a:off x="6300068" y="2208175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9"/>
            <p:cNvSpPr/>
            <p:nvPr/>
          </p:nvSpPr>
          <p:spPr bwMode="auto">
            <a:xfrm>
              <a:off x="6393392" y="1673769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0"/>
            <p:cNvSpPr/>
            <p:nvPr/>
          </p:nvSpPr>
          <p:spPr bwMode="auto">
            <a:xfrm>
              <a:off x="6396642" y="1681197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7"/>
            <p:cNvSpPr/>
            <p:nvPr/>
          </p:nvSpPr>
          <p:spPr bwMode="auto">
            <a:xfrm>
              <a:off x="3734016" y="3667464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/>
          </p:nvSpPr>
          <p:spPr bwMode="auto">
            <a:xfrm>
              <a:off x="4758137" y="2636257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/>
            <p:nvPr/>
          </p:nvSpPr>
          <p:spPr bwMode="auto">
            <a:xfrm>
              <a:off x="5492191" y="2199353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6"/>
            <p:cNvSpPr/>
            <p:nvPr/>
          </p:nvSpPr>
          <p:spPr bwMode="auto">
            <a:xfrm>
              <a:off x="3769303" y="2969290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5"/>
            <p:cNvSpPr>
              <a:spLocks noEditPoints="1"/>
            </p:cNvSpPr>
            <p:nvPr/>
          </p:nvSpPr>
          <p:spPr bwMode="auto">
            <a:xfrm>
              <a:off x="3064203" y="3522733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6"/>
            <p:cNvSpPr/>
            <p:nvPr/>
          </p:nvSpPr>
          <p:spPr bwMode="auto">
            <a:xfrm>
              <a:off x="3065132" y="3542697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3"/>
            <p:cNvSpPr/>
            <p:nvPr/>
          </p:nvSpPr>
          <p:spPr bwMode="auto">
            <a:xfrm>
              <a:off x="2504093" y="3206546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69" name="直接连接符 66"/>
            <p:cNvCxnSpPr/>
            <p:nvPr/>
          </p:nvCxnSpPr>
          <p:spPr>
            <a:xfrm flipV="1">
              <a:off x="4205825" y="2966265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7"/>
            <p:cNvCxnSpPr>
              <a:stCxn id="68" idx="0"/>
            </p:cNvCxnSpPr>
            <p:nvPr/>
          </p:nvCxnSpPr>
          <p:spPr>
            <a:xfrm flipV="1">
              <a:off x="2550206" y="2692437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8"/>
            <p:cNvCxnSpPr>
              <a:stCxn id="65" idx="1"/>
            </p:cNvCxnSpPr>
            <p:nvPr/>
          </p:nvCxnSpPr>
          <p:spPr>
            <a:xfrm flipH="1" flipV="1">
              <a:off x="2913255" y="2692438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9"/>
            <p:cNvCxnSpPr>
              <a:stCxn id="56" idx="2"/>
              <a:endCxn id="65" idx="1"/>
            </p:cNvCxnSpPr>
            <p:nvPr/>
          </p:nvCxnSpPr>
          <p:spPr>
            <a:xfrm flipH="1">
              <a:off x="3790167" y="2315627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0"/>
            <p:cNvCxnSpPr>
              <a:stCxn id="52" idx="5"/>
              <a:endCxn id="56" idx="5"/>
            </p:cNvCxnSpPr>
            <p:nvPr/>
          </p:nvCxnSpPr>
          <p:spPr>
            <a:xfrm flipH="1">
              <a:off x="5134344" y="2254320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1"/>
            <p:cNvCxnSpPr>
              <a:stCxn id="66" idx="10"/>
              <a:endCxn id="62" idx="2"/>
            </p:cNvCxnSpPr>
            <p:nvPr/>
          </p:nvCxnSpPr>
          <p:spPr>
            <a:xfrm>
              <a:off x="3116919" y="3538073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2"/>
            <p:cNvCxnSpPr>
              <a:stCxn id="66" idx="6"/>
              <a:endCxn id="53" idx="6"/>
            </p:cNvCxnSpPr>
            <p:nvPr/>
          </p:nvCxnSpPr>
          <p:spPr>
            <a:xfrm flipV="1">
              <a:off x="3092758" y="3367288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3"/>
            <p:cNvCxnSpPr>
              <a:stCxn id="62" idx="5"/>
              <a:endCxn id="53" idx="8"/>
            </p:cNvCxnSpPr>
            <p:nvPr/>
          </p:nvCxnSpPr>
          <p:spPr>
            <a:xfrm flipV="1">
              <a:off x="3852800" y="3381454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4"/>
            <p:cNvSpPr/>
            <p:nvPr/>
          </p:nvSpPr>
          <p:spPr>
            <a:xfrm rot="11174285">
              <a:off x="1122225" y="3084948"/>
              <a:ext cx="50995" cy="509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11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77"/>
          <p:cNvSpPr txBox="1"/>
          <p:nvPr/>
        </p:nvSpPr>
        <p:spPr>
          <a:xfrm>
            <a:off x="3009390" y="1775378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r>
              <a:rPr lang="zh-TW" altLang="en-US" sz="3200" dirty="0"/>
              <a:t>介紹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3590518" y="2335305"/>
            <a:ext cx="1463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本框 77"/>
          <p:cNvSpPr txBox="1"/>
          <p:nvPr/>
        </p:nvSpPr>
        <p:spPr>
          <a:xfrm>
            <a:off x="5241941" y="177301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</a:t>
            </a:r>
            <a:r>
              <a:rPr lang="en-US" altLang="zh-TW" sz="3200" dirty="0"/>
              <a:t>2</a:t>
            </a:r>
            <a:r>
              <a:rPr lang="zh-TW" altLang="en-US" sz="3200" dirty="0"/>
              <a:t>練習</a:t>
            </a:r>
            <a:endParaRPr lang="zh-CN" altLang="en-US" sz="3200" dirty="0"/>
          </a:p>
        </p:txBody>
      </p:sp>
      <p:sp>
        <p:nvSpPr>
          <p:cNvPr id="120" name="矩形 119"/>
          <p:cNvSpPr/>
          <p:nvPr/>
        </p:nvSpPr>
        <p:spPr>
          <a:xfrm>
            <a:off x="5651028" y="2401920"/>
            <a:ext cx="1761591" cy="206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  <a:endParaRPr lang="en-US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文本框 77"/>
          <p:cNvSpPr txBox="1"/>
          <p:nvPr/>
        </p:nvSpPr>
        <p:spPr>
          <a:xfrm>
            <a:off x="7635875" y="1777365"/>
            <a:ext cx="244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r>
              <a:rPr lang="zh-TW" altLang="en-US" sz="3200" dirty="0"/>
              <a:t> </a:t>
            </a:r>
            <a:r>
              <a:rPr lang="en-US" altLang="zh-TW" sz="3200" dirty="0"/>
              <a:t>RWD</a:t>
            </a:r>
            <a:endParaRPr lang="zh-TW" altLang="en-US" sz="3200" dirty="0"/>
          </a:p>
        </p:txBody>
      </p:sp>
      <p:sp>
        <p:nvSpPr>
          <p:cNvPr id="123" name="矩形 122"/>
          <p:cNvSpPr/>
          <p:nvPr/>
        </p:nvSpPr>
        <p:spPr>
          <a:xfrm>
            <a:off x="8152726" y="2413736"/>
            <a:ext cx="248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BootStrap5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投影片編號版面配置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7" grpId="0"/>
      <p:bldP spid="117" grpId="1"/>
      <p:bldP spid="117" grpId="2"/>
      <p:bldP spid="118" grpId="0"/>
      <p:bldP spid="119" grpId="0"/>
      <p:bldP spid="119" grpId="1"/>
      <p:bldP spid="119" grpId="2"/>
      <p:bldP spid="120" grpId="0"/>
      <p:bldP spid="121" grpId="0"/>
      <p:bldP spid="121" grpId="1"/>
      <p:bldP spid="121" grpId="2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24256" y="1366163"/>
            <a:ext cx="526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&lt;style&gt;</a:t>
            </a:r>
            <a:endParaRPr lang="en-US" altLang="zh-TW" dirty="0"/>
          </a:p>
          <a:p>
            <a:r>
              <a:rPr lang="en-US" altLang="zh-TW" dirty="0"/>
              <a:t>*{margin:0;padding:0}</a:t>
            </a:r>
            <a:r>
              <a:rPr lang="zh-TW" altLang="en-US" dirty="0"/>
              <a:t>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所有元素移除預設值*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/>
          </a:p>
          <a:p>
            <a:r>
              <a:rPr lang="en-US" altLang="zh-TW" dirty="0"/>
              <a:t> body{</a:t>
            </a:r>
            <a:endParaRPr lang="en-US" altLang="zh-TW" dirty="0"/>
          </a:p>
          <a:p>
            <a:r>
              <a:rPr lang="en-US" altLang="zh-TW" dirty="0"/>
              <a:t>     background-color: #e8eaeb;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背景灰白色*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}</a:t>
            </a:r>
            <a:endParaRPr lang="en-US" altLang="zh-TW" dirty="0"/>
          </a:p>
          <a:p>
            <a:r>
              <a:rPr lang="en-US" altLang="zh-TW" dirty="0"/>
              <a:t> 		</a:t>
            </a:r>
            <a:endParaRPr lang="en-US" altLang="zh-TW" dirty="0"/>
          </a:p>
          <a:p>
            <a:r>
              <a:rPr lang="en-US" altLang="zh-TW" dirty="0"/>
              <a:t> #hbox{</a:t>
            </a:r>
            <a:endParaRPr lang="en-US" altLang="zh-TW" dirty="0"/>
          </a:p>
          <a:p>
            <a:r>
              <a:rPr lang="en-US" altLang="zh-TW" dirty="0"/>
              <a:t>     width:100%;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同螢幕視圖寬*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endParaRPr lang="en-US" altLang="zh-TW" dirty="0"/>
          </a:p>
          <a:p>
            <a:r>
              <a:rPr lang="en-US" altLang="zh-TW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#hbox&gt;div{</a:t>
            </a:r>
            <a:endParaRPr lang="en-US" altLang="zh-TW" dirty="0"/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r>
              <a:rPr lang="en-US" altLang="zh-TW" dirty="0"/>
              <a:t>;</a:t>
            </a:r>
            <a:endParaRPr lang="en-US" altLang="zh-TW" dirty="0"/>
          </a:p>
          <a:p>
            <a:r>
              <a:rPr lang="en-US" altLang="zh-TW" dirty="0"/>
              <a:t>     flex:1;     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一比一*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</a:t>
            </a:r>
            <a:r>
              <a:rPr lang="en-US" altLang="zh-TW" dirty="0" err="1"/>
              <a:t>overflow:hidden</a:t>
            </a:r>
            <a:r>
              <a:rPr lang="en-US" altLang="zh-TW" dirty="0"/>
              <a:t>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溢出區塊部分隱藏*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padding: 15px;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15px*/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}</a:t>
            </a:r>
            <a:endParaRPr lang="en-US" altLang="zh-TW" dirty="0"/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2786404">
            <a:off x="3159973" y="3214341"/>
            <a:ext cx="678981" cy="266843"/>
            <a:chOff x="5016000" y="2709000"/>
            <a:chExt cx="943660" cy="370864"/>
          </a:xfrm>
          <a:solidFill>
            <a:schemeClr val="accent2">
              <a:lumMod val="75000"/>
            </a:schemeClr>
          </a:solidFill>
        </p:grpSpPr>
        <p:sp>
          <p:nvSpPr>
            <p:cNvPr id="13" name="椭圆 69"/>
            <p:cNvSpPr/>
            <p:nvPr/>
          </p:nvSpPr>
          <p:spPr>
            <a:xfrm>
              <a:off x="5016000" y="2709000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8813596" flipH="1" flipV="1">
              <a:off x="5432728" y="2715525"/>
              <a:ext cx="526932" cy="364339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15805" y="2765956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#ID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說明該元件套用之排版格式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12334673">
            <a:off x="3186046" y="4366421"/>
            <a:ext cx="1277382" cy="477300"/>
            <a:chOff x="5067744" y="2555992"/>
            <a:chExt cx="1775328" cy="663362"/>
          </a:xfrm>
          <a:solidFill>
            <a:schemeClr val="accent2">
              <a:lumMod val="75000"/>
            </a:schemeClr>
          </a:solidFill>
        </p:grpSpPr>
        <p:sp>
          <p:nvSpPr>
            <p:cNvPr id="17" name="椭圆 69"/>
            <p:cNvSpPr/>
            <p:nvPr/>
          </p:nvSpPr>
          <p:spPr>
            <a:xfrm>
              <a:off x="5067744" y="2709000"/>
              <a:ext cx="308257" cy="30825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8" name="直接连接符 68"/>
            <p:cNvCxnSpPr/>
            <p:nvPr/>
          </p:nvCxnSpPr>
          <p:spPr>
            <a:xfrm rot="9265327" flipH="1" flipV="1">
              <a:off x="5450985" y="2555992"/>
              <a:ext cx="1392087" cy="663362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489733" y="3841837"/>
            <a:ext cx="2724015" cy="92333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直接子代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之正下一層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10600" y="2723773"/>
            <a:ext cx="2893484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外推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overflow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內容溢出之處理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9941" y="1480728"/>
            <a:ext cx="315022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&lt;style&gt;…&lt;/style&gt;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&lt;head&gt;…&lt;/head&gt;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接连接符 68"/>
          <p:cNvCxnSpPr/>
          <p:nvPr/>
        </p:nvCxnSpPr>
        <p:spPr>
          <a:xfrm flipV="1">
            <a:off x="3293940" y="1589103"/>
            <a:ext cx="294907" cy="190852"/>
          </a:xfrm>
          <a:prstGeom prst="line">
            <a:avLst/>
          </a:prstGeom>
          <a:solidFill>
            <a:schemeClr val="accent2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6289" y="58064"/>
            <a:ext cx="5146772" cy="1500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3794" y="780149"/>
            <a:ext cx="61560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 #hbox&gt;div a{</a:t>
            </a:r>
            <a:endParaRPr lang="zh-TW" altLang="en-US" dirty="0"/>
          </a:p>
          <a:p>
            <a:r>
              <a:rPr lang="zh-TW" altLang="en-US" dirty="0"/>
              <a:t>   background: #fff;            </a:t>
            </a:r>
            <a:r>
              <a:rPr lang="zh-TW" altLang="en-US" dirty="0">
                <a:solidFill>
                  <a:srgbClr val="00B050"/>
                </a:solidFill>
              </a:rPr>
              <a:t> /*背景白色*/</a:t>
            </a:r>
            <a:r>
              <a:rPr lang="zh-TW" altLang="en-US" dirty="0"/>
              <a:t>          </a:t>
            </a:r>
            <a:endParaRPr lang="zh-TW" altLang="en-US" dirty="0"/>
          </a:p>
          <a:p>
            <a:r>
              <a:rPr lang="zh-TW" altLang="en-US" dirty="0"/>
              <a:t>   display: block;                 </a:t>
            </a:r>
            <a:r>
              <a:rPr lang="zh-TW" altLang="en-US" dirty="0">
                <a:solidFill>
                  <a:srgbClr val="00B050"/>
                </a:solidFill>
              </a:rPr>
              <a:t>/*以方塊方式顯示*/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  width: 100%;                   </a:t>
            </a:r>
            <a:r>
              <a:rPr lang="zh-TW" altLang="en-US" dirty="0">
                <a:solidFill>
                  <a:srgbClr val="00B050"/>
                </a:solidFill>
              </a:rPr>
              <a:t>/*寬度</a:t>
            </a:r>
            <a:r>
              <a:rPr lang="en-US" altLang="zh-TW" dirty="0">
                <a:solidFill>
                  <a:srgbClr val="00B050"/>
                </a:solidFill>
              </a:rPr>
              <a:t>100%</a:t>
            </a:r>
            <a:r>
              <a:rPr lang="zh-TW" altLang="en-US" dirty="0">
                <a:solidFill>
                  <a:srgbClr val="00B050"/>
                </a:solidFill>
              </a:rPr>
              <a:t>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 text-decoration: none;</a:t>
            </a:r>
            <a:r>
              <a:rPr lang="zh-TW" altLang="en-US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移除文字樣式*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 #hbox&gt;div img{</a:t>
            </a:r>
            <a:endParaRPr lang="zh-TW" altLang="en-US" dirty="0"/>
          </a:p>
          <a:p>
            <a:r>
              <a:rPr lang="zh-TW" altLang="en-US" dirty="0"/>
              <a:t>   width: 100%;</a:t>
            </a:r>
            <a:endParaRPr lang="zh-TW" altLang="en-US" dirty="0"/>
          </a:p>
          <a:p>
            <a:r>
              <a:rPr lang="zh-TW" altLang="en-US" dirty="0"/>
              <a:t>   vertical-align: bottom;</a:t>
            </a:r>
            <a:endParaRPr lang="zh-TW" altLang="en-US" dirty="0"/>
          </a:p>
          <a:p>
            <a:r>
              <a:rPr lang="zh-TW" altLang="en-US" dirty="0"/>
              <a:t> }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 #hbox&gt;div p{</a:t>
            </a:r>
            <a:endParaRPr lang="zh-TW" altLang="en-US" dirty="0"/>
          </a:p>
          <a:p>
            <a:r>
              <a:rPr lang="zh-TW" altLang="en-US" dirty="0"/>
              <a:t>   padding: 10px;     </a:t>
            </a:r>
            <a:r>
              <a:rPr lang="zh-TW" altLang="en-US" dirty="0">
                <a:solidFill>
                  <a:srgbClr val="00B050"/>
                </a:solidFill>
              </a:rPr>
              <a:t>/*內填充10px*/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  color: gray;           </a:t>
            </a:r>
            <a:r>
              <a:rPr lang="zh-TW" altLang="en-US" dirty="0">
                <a:solidFill>
                  <a:srgbClr val="00B050"/>
                </a:solidFill>
              </a:rPr>
              <a:t>/*灰色字*/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 #hbox&gt;div a:hover{</a:t>
            </a:r>
            <a:endParaRPr lang="zh-TW" altLang="en-US" dirty="0"/>
          </a:p>
          <a:p>
            <a:r>
              <a:rPr lang="zh-TW" altLang="en-US" dirty="0"/>
              <a:t>   cursor:pointer;                                        </a:t>
            </a:r>
            <a:r>
              <a:rPr lang="zh-TW" altLang="en-US" dirty="0">
                <a:solidFill>
                  <a:srgbClr val="00B050"/>
                </a:solidFill>
              </a:rPr>
              <a:t>/*滑鼠變手掌*/</a:t>
            </a:r>
            <a:r>
              <a:rPr lang="zh-TW" altLang="en-US" dirty="0"/>
              <a:t>    </a:t>
            </a:r>
            <a:endParaRPr lang="zh-TW" altLang="en-US" dirty="0"/>
          </a:p>
          <a:p>
            <a:r>
              <a:rPr lang="zh-TW" altLang="en-US" dirty="0"/>
              <a:t>   box-shadow: 0px 0px 10px #b5b5b5;  </a:t>
            </a:r>
            <a:r>
              <a:rPr lang="zh-TW" altLang="en-US" dirty="0">
                <a:solidFill>
                  <a:srgbClr val="00B050"/>
                </a:solidFill>
              </a:rPr>
              <a:t>/*陰影*/</a:t>
            </a:r>
            <a:r>
              <a:rPr lang="zh-TW" altLang="en-US" dirty="0"/>
              <a:t> </a:t>
            </a:r>
            <a:endParaRPr lang="zh-TW" altLang="en-US" dirty="0"/>
          </a:p>
          <a:p>
            <a:r>
              <a:rPr lang="zh-TW" altLang="en-US" dirty="0"/>
              <a:t> }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1869325">
            <a:off x="3319343" y="5480720"/>
            <a:ext cx="2278024" cy="500681"/>
            <a:chOff x="4610277" y="2509112"/>
            <a:chExt cx="3166033" cy="695856"/>
          </a:xfrm>
          <a:solidFill>
            <a:schemeClr val="accent2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 rot="21126233">
              <a:off x="4610277" y="2702963"/>
              <a:ext cx="853204" cy="48889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9730675" flipH="1" flipV="1">
              <a:off x="5333386" y="2509112"/>
              <a:ext cx="2442924" cy="6958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377172" y="4939390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:hover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滑鼠移上時觸發套用之排版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10600" y="2723773"/>
            <a:ext cx="3447739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文字樣式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文字顏色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滑鼠游標樣式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box-shadow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暈開 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vertical-align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圖片垂直對齊該行</a:t>
            </a:r>
            <a:endParaRPr lang="en-US" altLang="zh-TW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5" y="88948"/>
            <a:ext cx="6508434" cy="1279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214288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table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表格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23926" y="2008725"/>
            <a:ext cx="235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thead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423925" y="2775206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tbody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表身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23925" y="3625158"/>
            <a:ext cx="234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tfoot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473600" y="2804413"/>
            <a:ext cx="1065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tr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3064" y="4271489"/>
            <a:ext cx="413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表身與表尾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左大括弧 25"/>
          <p:cNvSpPr/>
          <p:nvPr/>
        </p:nvSpPr>
        <p:spPr>
          <a:xfrm>
            <a:off x="3633646" y="2217544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大括弧 26"/>
          <p:cNvSpPr/>
          <p:nvPr/>
        </p:nvSpPr>
        <p:spPr>
          <a:xfrm>
            <a:off x="3633645" y="2644401"/>
            <a:ext cx="138347" cy="809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大括弧 29"/>
          <p:cNvSpPr/>
          <p:nvPr/>
        </p:nvSpPr>
        <p:spPr>
          <a:xfrm>
            <a:off x="3633068" y="3871585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/>
          <p:cNvSpPr/>
          <p:nvPr/>
        </p:nvSpPr>
        <p:spPr>
          <a:xfrm rot="5400000">
            <a:off x="7078440" y="1752406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61583" y="1387584"/>
            <a:ext cx="268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th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表頭欄位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左大括弧 35"/>
          <p:cNvSpPr/>
          <p:nvPr/>
        </p:nvSpPr>
        <p:spPr>
          <a:xfrm rot="16200000">
            <a:off x="6471171" y="3898549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43" y="2208019"/>
            <a:ext cx="6134100" cy="21907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15" y="2644401"/>
            <a:ext cx="6162675" cy="8001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93" y="3871356"/>
            <a:ext cx="6153150" cy="219075"/>
          </a:xfrm>
          <a:prstGeom prst="rect">
            <a:avLst/>
          </a:prstGeom>
        </p:spPr>
      </p:pic>
      <p:sp>
        <p:nvSpPr>
          <p:cNvPr id="46" name="左大括弧 45"/>
          <p:cNvSpPr/>
          <p:nvPr/>
        </p:nvSpPr>
        <p:spPr>
          <a:xfrm rot="10800000">
            <a:off x="9983790" y="2208019"/>
            <a:ext cx="489810" cy="18635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8099" y="5431520"/>
            <a:ext cx="9281668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td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與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能使用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colspan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做水平跨欄合併  或 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rowspan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做垂直跨行合併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是跨越欄位數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019" y="1233589"/>
            <a:ext cx="10297962" cy="19433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5003" y="3817280"/>
            <a:ext cx="10579977" cy="2349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279" y="34570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1635" y="3879223"/>
            <a:ext cx="9755053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5003" y="38528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thead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635" y="4313966"/>
            <a:ext cx="9755052" cy="133106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6255" y="4820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tbody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635" y="5707028"/>
            <a:ext cx="975505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133" y="56954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tfoot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90" y="394123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87996" y="387834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18741" y="438204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82247" y="43191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17279" y="4694061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80785" y="4631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17279" y="500712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380785" y="494422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09836" y="533859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373342" y="52756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9836" y="5774045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73342" y="57111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30437" y="441041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0712" y="4417458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6948" y="441745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26398" y="472109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73" y="472813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2909" y="4728136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398" y="504316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36673" y="505020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2909" y="505020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398" y="535651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6673" y="536355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42909" y="536355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32489" y="5792842"/>
            <a:ext cx="810419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9001" y="579988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26398" y="3971482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6673" y="397852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42909" y="397852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17763" y="38096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049184" y="42598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065912" y="4568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068372" y="487744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3076015" y="5209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083044" y="564374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8939" y="1214288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https://tableconvert.com/excel-to-html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250" y="1769497"/>
            <a:ext cx="1047896" cy="4667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35" y="1621839"/>
            <a:ext cx="2838846" cy="762106"/>
          </a:xfrm>
          <a:prstGeom prst="rect">
            <a:avLst/>
          </a:prstGeom>
        </p:spPr>
      </p:pic>
      <p:sp>
        <p:nvSpPr>
          <p:cNvPr id="14" name="箭號: 向右 13"/>
          <p:cNvSpPr/>
          <p:nvPr/>
        </p:nvSpPr>
        <p:spPr>
          <a:xfrm>
            <a:off x="3033146" y="1877763"/>
            <a:ext cx="689109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795812"/>
            <a:ext cx="13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開啟檔案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61" y="2957662"/>
            <a:ext cx="5219700" cy="26860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78939" y="2588330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選擇轉</a:t>
            </a:r>
            <a:r>
              <a:rPr lang="en-US" altLang="zh-TW" dirty="0"/>
              <a:t>html</a:t>
            </a:r>
            <a:r>
              <a:rPr lang="zh-TW" altLang="en-US" dirty="0"/>
              <a:t>格式，並勾選</a:t>
            </a:r>
            <a:r>
              <a:rPr lang="en-US" altLang="zh-TW" dirty="0" err="1"/>
              <a:t>thead</a:t>
            </a:r>
            <a:r>
              <a:rPr lang="en-US" altLang="zh-TW" dirty="0"/>
              <a:t> and </a:t>
            </a:r>
            <a:r>
              <a:rPr lang="en-US" altLang="zh-TW" dirty="0" err="1"/>
              <a:t>tbody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8938" y="5818368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然後將</a:t>
            </a:r>
            <a:r>
              <a:rPr lang="en-US" altLang="zh-TW" dirty="0"/>
              <a:t>html</a:t>
            </a:r>
            <a:r>
              <a:rPr lang="zh-TW" altLang="en-US" dirty="0"/>
              <a:t>文字複製貼入</a:t>
            </a:r>
            <a:r>
              <a:rPr lang="en-US" altLang="zh-TW" dirty="0"/>
              <a:t>&lt;body&gt;</a:t>
            </a:r>
            <a:r>
              <a:rPr lang="zh-TW" altLang="en-US" dirty="0"/>
              <a:t>下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74" y="2236287"/>
            <a:ext cx="4801270" cy="2762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箭號: 向右 26"/>
          <p:cNvSpPr/>
          <p:nvPr/>
        </p:nvSpPr>
        <p:spPr>
          <a:xfrm>
            <a:off x="6495596" y="3100368"/>
            <a:ext cx="567982" cy="6576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540944" y="4998923"/>
            <a:ext cx="294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表格 </a:t>
            </a:r>
            <a:r>
              <a:rPr lang="en-US" altLang="zh-TW" dirty="0"/>
              <a:t>id</a:t>
            </a:r>
            <a:r>
              <a:rPr lang="zh-TW" altLang="en-US" dirty="0"/>
              <a:t> 屬性使用 </a:t>
            </a:r>
            <a:r>
              <a:rPr lang="en-US" altLang="zh-TW" dirty="0" err="1"/>
              <a:t>mytable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24059" y="1710"/>
            <a:ext cx="4822049" cy="695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 {margin: 0px;padding: 0px}</a:t>
            </a:r>
            <a:endParaRPr lang="en-US" altLang="zh-TW" dirty="0"/>
          </a:p>
          <a:p>
            <a:r>
              <a:rPr lang="en-US" altLang="zh-TW" dirty="0"/>
              <a:t>#mytable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width: 100%;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text-align: center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文字置中*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thead</a:t>
            </a:r>
            <a:r>
              <a:rPr lang="en-US" altLang="zh-TW" dirty="0"/>
              <a:t>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#cde;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表頭底色淡藍*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/>
          </a:p>
          <a:p>
            <a:r>
              <a:rPr lang="en-US" altLang="zh-TW" dirty="0"/>
              <a:t>   font-weight:bold</a:t>
            </a:r>
            <a:r>
              <a:rPr lang="zh-TW" altLang="en-US" dirty="0"/>
              <a:t>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粗體*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tr:nth-child</a:t>
            </a:r>
            <a:r>
              <a:rPr lang="en-US" altLang="zh-TW" dirty="0"/>
              <a:t>(even)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#ebebeb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偶數灰底*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#dec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表尾底色淡綠*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th,td</a:t>
            </a:r>
            <a:r>
              <a:rPr lang="en-US" altLang="zh-TW" dirty="0"/>
              <a:t> {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padding: 5px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5px*/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tr:hover</a:t>
            </a:r>
            <a:r>
              <a:rPr lang="en-US" altLang="zh-TW" dirty="0"/>
              <a:t>{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滑鼠滑過時*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cursor:pointer</a:t>
            </a:r>
            <a:r>
              <a:rPr lang="en-US" altLang="zh-TW" dirty="0"/>
              <a:t>;        </a:t>
            </a:r>
            <a:r>
              <a:rPr lang="zh-TW" altLang="en-US" dirty="0"/>
              <a:t>           </a:t>
            </a:r>
            <a:r>
              <a:rPr lang="en-US" altLang="zh-TW" dirty="0"/>
              <a:t>   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游標變手掌*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background-color:yellow</a:t>
            </a:r>
            <a:r>
              <a:rPr lang="en-US" altLang="zh-TW" dirty="0"/>
              <a:t> 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/*row</a:t>
            </a:r>
            <a:r>
              <a:rPr lang="zh-TW" altLang="en-US" dirty="0">
                <a:solidFill>
                  <a:srgbClr val="00B050"/>
                </a:solidFill>
              </a:rPr>
              <a:t>底色改黃色*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86375"/>
            <a:ext cx="5944430" cy="187668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66469" y="2311896"/>
            <a:ext cx="268541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text-align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文字對齊方向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6"/>
          <p:cNvGrpSpPr/>
          <p:nvPr/>
        </p:nvGrpSpPr>
        <p:grpSpPr>
          <a:xfrm rot="11541303" flipH="1" flipV="1">
            <a:off x="4465804" y="3121267"/>
            <a:ext cx="2864959" cy="440319"/>
            <a:chOff x="4584636" y="2528551"/>
            <a:chExt cx="3895542" cy="528461"/>
          </a:xfrm>
          <a:solidFill>
            <a:schemeClr val="accent2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 rot="20858697">
              <a:off x="4584636" y="2528551"/>
              <a:ext cx="2067082" cy="528461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5" name="直接连接符 68"/>
            <p:cNvCxnSpPr/>
            <p:nvPr/>
          </p:nvCxnSpPr>
          <p:spPr>
            <a:xfrm rot="10058697" flipH="1" flipV="1">
              <a:off x="6619027" y="2546946"/>
              <a:ext cx="1861151" cy="375303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7323811" y="3497662"/>
            <a:ext cx="4288258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:nth-child(even)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該元件之子元件，其第偶數個，套用之格式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odd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0625" y="2368684"/>
            <a:ext cx="2800741" cy="19338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05312" y="2042946"/>
            <a:ext cx="6641614" cy="25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(n+8):nth-child(-n+11){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 8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11 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(n+7):nth-child(-n+10){ </a:t>
            </a:r>
            <a:r>
              <a:rPr lang="en-US" altLang="zh-TW" dirty="0">
                <a:solidFill>
                  <a:srgbClr val="00B050"/>
                </a:solidFill>
              </a:rPr>
              <a:t>/* 7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10 */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en-US" altLang="zh-TW" dirty="0"/>
              <a:t>}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72909" y="5008848"/>
            <a:ext cx="5357716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):nth-child(-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b="1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至第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595" y="1488467"/>
            <a:ext cx="1807187" cy="2759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2566" y="1442373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將表格</a:t>
            </a:r>
            <a:r>
              <a:rPr lang="en-US" altLang="zh-TW" dirty="0"/>
              <a:t>.html</a:t>
            </a:r>
            <a:r>
              <a:rPr lang="zh-TW" altLang="en-US" dirty="0"/>
              <a:t>檔案複製另存為                                     ，並且移除</a:t>
            </a:r>
            <a:r>
              <a:rPr lang="en-US" altLang="zh-TW" dirty="0"/>
              <a:t>style</a:t>
            </a:r>
            <a:r>
              <a:rPr lang="zh-TW" altLang="en-US" dirty="0"/>
              <a:t>部分</a:t>
            </a:r>
            <a:endParaRPr lang="en-US" altLang="zh-TW" dirty="0"/>
          </a:p>
          <a:p>
            <a:r>
              <a:rPr lang="zh-TW" altLang="en-US" dirty="0"/>
              <a:t>然後將下述三行貼進</a:t>
            </a:r>
            <a:r>
              <a:rPr lang="en-US" altLang="zh-TW" dirty="0"/>
              <a:t>&lt;head&gt;</a:t>
            </a:r>
            <a:r>
              <a:rPr lang="zh-TW" altLang="en-US" dirty="0"/>
              <a:t>內之末端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2566" y="2051675"/>
            <a:ext cx="10187709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/jquery.dataTables.min.css"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329" y="2907804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</a:t>
            </a:r>
            <a:r>
              <a:rPr lang="zh-TW" altLang="en-US" dirty="0"/>
              <a:t>元件增加屬性   </a:t>
            </a:r>
            <a:r>
              <a:rPr lang="en-US" altLang="zh-TW" dirty="0"/>
              <a:t>class="display"</a:t>
            </a:r>
            <a:endParaRPr lang="en-US" altLang="zh-TW" dirty="0"/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"display"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3329" y="3640690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&lt;body&gt;</a:t>
            </a:r>
            <a:r>
              <a:rPr lang="zh-TW" altLang="en-US" dirty="0"/>
              <a:t>內，末端貼入</a:t>
            </a:r>
            <a:r>
              <a:rPr lang="en-US" altLang="zh-TW" dirty="0" err="1"/>
              <a:t>javascript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zh-TW" altLang="en-U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橢圓形圖說文字 4"/>
          <p:cNvSpPr/>
          <p:nvPr/>
        </p:nvSpPr>
        <p:spPr>
          <a:xfrm>
            <a:off x="8094339" y="1535549"/>
            <a:ext cx="3180667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引用外部資源的方式簡稱   </a:t>
            </a:r>
            <a:r>
              <a:rPr lang="en-US" altLang="zh-TW" sz="1200" b="1" dirty="0" err="1"/>
              <a:t>cdn</a:t>
            </a:r>
            <a:endParaRPr lang="en-US" altLang="zh-TW" sz="12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09" y="4288751"/>
            <a:ext cx="7535327" cy="3200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4525" y="3756025"/>
            <a:ext cx="3089275" cy="2600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7452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 RWD</a:t>
            </a:r>
            <a:r>
              <a:rPr lang="zh-TW" altLang="en-US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zh-TW" altLang="en-US" sz="2000" dirty="0" err="1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450" y="114363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https://datatables.net/extensions/responsive/examples/styling/bootstrap5.html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70180" y="1878330"/>
            <a:ext cx="1144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</a:t>
            </a:r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552566" y="1878320"/>
            <a:ext cx="10187709" cy="18002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TW" altLang="en-US" sz="1400">
                <a:solidFill>
                  <a:schemeClr val="bg1"/>
                </a:solidFill>
                <a:sym typeface="+mn-ea"/>
              </a:rPr>
              <a:t>&lt;link rel="stylesheet" href="https://cdnjs.cloudflare.com/ajax/libs/twitter-bootstrap/5.3.0/css/bootstrap.min.css"&gt;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href="https://cdn.datatables.net/1.13.6/css/dataTables.bootstrap5.min.css"&gt;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href="https://cdn.datatables.net/responsive/2.5.0/css/responsive.bootstrap5.min.css"&gt;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src="https://code.jquery.com/jquery-3.7.0.js"&gt;&lt;/script&gt;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src="https://cdn.datatables.net/1.13.6/js/jquery.dataTables.js"&gt;&lt;/script&gt;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src="https://cdn.datatables.net/1.13.6/js/dataTables.bootstrap5.min.js"&gt;&lt;/script&gt;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src="https://cdn.datatables.net/responsive/2.5.0/js/dataTables.responsive.min.js"&gt;&lt;/script&gt;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src="https://cdn.datatables.net/responsive/2.5.0/js/responsive.bootstrap5.min.js"&gt;&lt;/script&gt;</a:t>
            </a:r>
            <a:endParaRPr lang="zh-TW" alt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2566" y="155261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替換成下列文字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32180" y="4179570"/>
            <a:ext cx="758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&lt;table id="mytable" class="table table-striped nowrap" style="width:100%"&gt;</a:t>
            </a:r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10986" y="3913547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html </a:t>
            </a:r>
            <a:r>
              <a:rPr lang="zh-TW" altLang="en-US" dirty="0"/>
              <a:t>第一行 替換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83895" y="5142230"/>
            <a:ext cx="407352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new DataTable('#mytable', {</a:t>
            </a:r>
            <a:endParaRPr lang="zh-TW" altLang="en-US"/>
          </a:p>
          <a:p>
            <a:r>
              <a:rPr lang="zh-TW" altLang="en-US"/>
              <a:t>            responsive: true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0986" y="4869222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js</a:t>
            </a:r>
            <a:r>
              <a:rPr lang="zh-TW" altLang="en-US" dirty="0"/>
              <a:t>啟用程式 替換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說明文字改中文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450" y="144208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https://datatables.net/plug-ins/i18n/Chinese-traditional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430" y="2119630"/>
            <a:ext cx="7673340" cy="228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new DataTable('#mytable', {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language: {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    url: '//cdn.datatables.net/plug-ins/1.13.6/i18n/zh-HANT.json',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},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responsive: true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3718560"/>
            <a:ext cx="82702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Freeform 212"/>
          <p:cNvSpPr/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26"/>
          <p:cNvSpPr/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29"/>
          <p:cNvSpPr/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12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13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3166003" y="4472378"/>
            <a:ext cx="5859994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◆課程說明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環境架設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序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◆網頁結構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939" y="105227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H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x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標題 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8939" y="1627776"/>
            <a:ext cx="988290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其文字真實之尺寸，會依瀏覽器而不同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127" y="5080767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8939" y="503458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span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字段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5545431"/>
            <a:ext cx="988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標籤，常當作一小段文字的容器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，可定義專屬</a:t>
            </a:r>
            <a:r>
              <a:rPr lang="en-US" altLang="zh-TW" dirty="0"/>
              <a:t>CSS</a:t>
            </a:r>
            <a:r>
              <a:rPr lang="zh-TW" altLang="en-US" dirty="0"/>
              <a:t>格式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939" y="5986298"/>
            <a:ext cx="7137325" cy="31495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Taiwan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&lt;span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style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color:red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Power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&lt;/span&gt;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Company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5775217"/>
            <a:ext cx="3400425" cy="676275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7" name="向右箭號 6"/>
          <p:cNvSpPr/>
          <p:nvPr/>
        </p:nvSpPr>
        <p:spPr>
          <a:xfrm>
            <a:off x="8023607" y="589122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向右箭號 6"/>
          <p:cNvSpPr/>
          <p:nvPr/>
        </p:nvSpPr>
        <p:spPr>
          <a:xfrm>
            <a:off x="4566452" y="340129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3503" y="2408427"/>
            <a:ext cx="3546277" cy="263854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1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&lt;h2&gt;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2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&lt;/h2&gt;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&lt;h3&gt;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3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&lt;/h3&gt;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&lt;h4&gt;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4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&lt;/h4&gt;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&lt;h5&gt;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5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&lt;/h5&gt;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&lt;h6&gt;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6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&lt;/h6&gt;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56" y="1970396"/>
            <a:ext cx="3000375" cy="3076575"/>
          </a:xfrm>
          <a:prstGeom prst="rect">
            <a:avLst/>
          </a:prstGeom>
          <a:ln>
            <a:solidFill>
              <a:srgbClr val="5FCBEF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2090" y="2155190"/>
            <a:ext cx="5026660" cy="2547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1115060" y="1180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https://swiperjs.com/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" y="1912620"/>
            <a:ext cx="2177415" cy="11290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3559175"/>
            <a:ext cx="4905375" cy="15525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46810" y="1548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點擊 </a:t>
            </a:r>
            <a:r>
              <a:rPr lang="en-US" altLang="zh-TW"/>
              <a:t>demo</a:t>
            </a:r>
            <a:endParaRPr lang="en-US" altLang="zh-TW"/>
          </a:p>
        </p:txBody>
      </p:sp>
      <p:sp>
        <p:nvSpPr>
          <p:cNvPr id="12" name="文字方塊 11"/>
          <p:cNvSpPr txBox="1"/>
          <p:nvPr/>
        </p:nvSpPr>
        <p:spPr>
          <a:xfrm>
            <a:off x="114681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選擇</a:t>
            </a:r>
            <a:r>
              <a:rPr lang="en-US" altLang="zh-TW"/>
              <a:t>autoplay</a:t>
            </a:r>
            <a:r>
              <a:rPr lang="zh-TW" altLang="en-US"/>
              <a:t>，點</a:t>
            </a:r>
            <a:r>
              <a:rPr lang="en-US" altLang="zh-TW"/>
              <a:t>core</a:t>
            </a:r>
            <a:endParaRPr lang="en-US" altLang="zh-TW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" y="5701030"/>
            <a:ext cx="3362960" cy="472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46810" y="5344795"/>
            <a:ext cx="362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專案裡增加 </a:t>
            </a:r>
            <a:r>
              <a:rPr lang="en-US" altLang="zh-TW"/>
              <a:t>image slider.html</a:t>
            </a:r>
            <a:endParaRPr lang="en-US" altLang="zh-TW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1546225"/>
            <a:ext cx="4419600" cy="4876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205" y="1180465"/>
            <a:ext cx="362267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將範例內容，複製貼入自己網頁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0" y="2205990"/>
            <a:ext cx="6192520" cy="3069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向右箭號 6"/>
          <p:cNvSpPr/>
          <p:nvPr/>
        </p:nvSpPr>
        <p:spPr>
          <a:xfrm>
            <a:off x="5157637" y="358925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9357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html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9145" y="1367790"/>
            <a:ext cx="1013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原本有約</a:t>
            </a:r>
            <a:r>
              <a:rPr lang="en-US" altLang="zh-TW"/>
              <a:t>8</a:t>
            </a:r>
            <a:r>
              <a:rPr lang="zh-TW" altLang="en-US"/>
              <a:t>個項目，留</a:t>
            </a:r>
            <a:r>
              <a:rPr lang="en-US" altLang="zh-TW"/>
              <a:t>4</a:t>
            </a:r>
            <a:r>
              <a:rPr lang="zh-TW" altLang="en-US"/>
              <a:t>個即可；每個給予一個圖片及</a:t>
            </a:r>
            <a:r>
              <a:rPr lang="en-US" altLang="zh-TW"/>
              <a:t> </a:t>
            </a:r>
            <a:r>
              <a:rPr lang="zh-TW" altLang="en-US"/>
              <a:t>超連結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61595" y="1620520"/>
            <a:ext cx="12314555" cy="4879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&lt;!-- Swiper --&gt;</a:t>
            </a:r>
            <a:endParaRPr lang="zh-TW" altLang="en-US" sz="1600"/>
          </a:p>
          <a:p>
            <a:r>
              <a:rPr lang="zh-TW" altLang="en-US" sz="1600"/>
              <a:t>&lt;div class="swiper mySwiper"&gt;</a:t>
            </a:r>
            <a:endParaRPr lang="zh-TW" altLang="en-US" sz="1600"/>
          </a:p>
          <a:p>
            <a:r>
              <a:rPr lang="zh-TW" altLang="en-US" sz="1600"/>
              <a:t>    &lt;div class="swiper-wrapper"&gt;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</a:t>
            </a:r>
            <a:r>
              <a:rPr lang="zh-TW" altLang="en-US" sz="1200"/>
              <a:t> &lt;a href="https://www.taipower.com.tw/tc/topic/2023_sps/index.html?utm_source=tpcwww&amp;utm_medium=banner&amp;utm_campaign=tpcwww_home_main_banner1" target="_blank"&gt;</a:t>
            </a:r>
            <a:endParaRPr lang="zh-TW" altLang="en-US" sz="1200"/>
          </a:p>
          <a:p>
            <a:r>
              <a:rPr lang="zh-TW" altLang="en-US" sz="1600"/>
              <a:t>                &lt;img src="image/31.jpg"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  </a:t>
            </a:r>
            <a:r>
              <a:rPr lang="zh-TW" altLang="en-US" sz="1400"/>
              <a:t>&lt;a  href="https://www.taipower.com.tw/tc/page.aspx?mid=337&amp;cid=2662&amp;cchk=c7c39fc4-e0a3-4df9-8b3e-cfb0e864cda1" target="_blank"&gt;</a:t>
            </a:r>
            <a:endParaRPr lang="zh-TW" altLang="en-US" sz="1400"/>
          </a:p>
          <a:p>
            <a:r>
              <a:rPr lang="zh-TW" altLang="en-US" sz="1600"/>
              <a:t>                 &lt;img src="image/32.jpg"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   &lt;a href="https://www.youtube.com/watch?v=nq4L_39NDG" target="_blank"&gt;</a:t>
            </a:r>
            <a:endParaRPr lang="zh-TW" altLang="en-US" sz="1600"/>
          </a:p>
          <a:p>
            <a:r>
              <a:rPr lang="zh-TW" altLang="en-US" sz="1600"/>
              <a:t>                  &lt;img src="image/33.jpg"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000"/>
              <a:t>                            &lt;a href="https://www.taipower.com.tw/tc/topic/2022_hhpp/index.html?utm_source=tpcwww&amp;utm_medium=banner&amp;utm_campaign=tpcwww_home_main_banner5"  target="_blank"&gt;</a:t>
            </a:r>
            <a:endParaRPr lang="zh-TW" altLang="en-US" sz="1000"/>
          </a:p>
          <a:p>
            <a:r>
              <a:rPr lang="zh-TW" altLang="en-US" sz="1600"/>
              <a:t>                 &lt;img src="image/34.jpg" alt=""&gt;&lt;/a&gt;&lt;/div&gt;</a:t>
            </a:r>
            <a:endParaRPr lang="zh-TW" altLang="en-US" sz="1600"/>
          </a:p>
          <a:p>
            <a:r>
              <a:rPr lang="zh-TW" altLang="en-US" sz="1600"/>
              <a:t>    &lt;/div&gt;</a:t>
            </a:r>
            <a:endParaRPr lang="zh-TW" altLang="en-US" sz="1600"/>
          </a:p>
          <a:p>
            <a:r>
              <a:rPr lang="zh-TW" altLang="en-US" sz="1600"/>
              <a:t>    &lt;div class="swiper-button-next"&gt;&lt;/div&gt;</a:t>
            </a:r>
            <a:endParaRPr lang="zh-TW" altLang="en-US" sz="1600"/>
          </a:p>
          <a:p>
            <a:r>
              <a:rPr lang="zh-TW" altLang="en-US" sz="1600"/>
              <a:t>    &lt;div class="swiper-button-prev"&gt;&lt;/div&gt;</a:t>
            </a:r>
            <a:endParaRPr lang="zh-TW" altLang="en-US" sz="1600"/>
          </a:p>
          <a:p>
            <a:r>
              <a:rPr lang="zh-TW" altLang="en-US" sz="1600"/>
              <a:t>    &lt;div class="swiper-pagination"&gt;&lt;/div&gt;</a:t>
            </a:r>
            <a:endParaRPr lang="zh-TW" altLang="en-US" sz="1600"/>
          </a:p>
          <a:p>
            <a:r>
              <a:rPr lang="zh-TW" altLang="en-US" sz="1600"/>
              <a:t>&lt;/div&gt;</a:t>
            </a:r>
            <a:endParaRPr lang="zh-TW" altLang="en-US" sz="160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10" y="96520"/>
            <a:ext cx="497141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4545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CSS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13690" y="1342390"/>
            <a:ext cx="5852160" cy="31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body {</a:t>
            </a:r>
            <a:endParaRPr lang="zh-TW" altLang="en-US"/>
          </a:p>
          <a:p>
            <a:r>
              <a:rPr lang="zh-TW" altLang="en-US"/>
              <a:t>            background: #f1f1f1;   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白灰底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    font-family: Microsoft JhengHei;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r>
              <a:rPr lang="zh-TW" altLang="en-US">
                <a:solidFill>
                  <a:srgbClr val="00B050"/>
                </a:solidFill>
              </a:rPr>
              <a:t> 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</a:t>
            </a:r>
            <a:r>
              <a:rPr lang="en-US" altLang="zh-TW"/>
              <a:t>...</a:t>
            </a:r>
            <a:r>
              <a:rPr lang="zh-TW" altLang="en-US"/>
              <a:t>       </a:t>
            </a:r>
            <a:endParaRPr lang="zh-TW" altLang="en-US"/>
          </a:p>
          <a:p>
            <a:r>
              <a:rPr lang="zh-TW" altLang="en-US"/>
              <a:t> 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.mySwiper{</a:t>
            </a:r>
            <a:endParaRPr lang="zh-TW" altLang="en-US"/>
          </a:p>
          <a:p>
            <a:r>
              <a:rPr lang="zh-TW" altLang="en-US"/>
              <a:t>            width:</a:t>
            </a:r>
            <a:r>
              <a:rPr lang="en-US" altLang="zh-TW"/>
              <a:t>9</a:t>
            </a:r>
            <a:r>
              <a:rPr lang="zh-TW" altLang="en-US"/>
              <a:t>00px;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</a:t>
            </a:r>
            <a:r>
              <a:rPr lang="en-US" altLang="zh-TW">
                <a:solidFill>
                  <a:srgbClr val="00B050"/>
                </a:solidFill>
              </a:rPr>
              <a:t>900px*/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    height: 400px;</a:t>
            </a:r>
            <a:r>
              <a:rPr lang="zh-TW" altLang="en-US">
                <a:sym typeface="+mn-ea"/>
              </a:rPr>
              <a:t>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400px*/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        margin:0 auto;</a:t>
            </a:r>
            <a:r>
              <a:rPr lang="zh-TW" altLang="en-US">
                <a:sym typeface="+mn-ea"/>
              </a:rPr>
              <a:t>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}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54685" y="4453890"/>
            <a:ext cx="5160010" cy="20326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position: relative; 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定位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座標為相對位置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object-fit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區塊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*/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algn="l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flex;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justify-content: center;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內部元件水平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align-items: center;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垂直置中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7565" y="2032635"/>
            <a:ext cx="6166485" cy="279273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0730" y="5071745"/>
            <a:ext cx="42430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圖片需先統一寬高，避免非等比例縮放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312" y="996476"/>
            <a:ext cx="6736869" cy="5444013"/>
          </a:xfrm>
          <a:prstGeom prst="rect">
            <a:avLst/>
          </a:prstGeom>
        </p:spPr>
      </p:pic>
      <p:grpSp>
        <p:nvGrpSpPr>
          <p:cNvPr id="8" name="组合 66"/>
          <p:cNvGrpSpPr/>
          <p:nvPr/>
        </p:nvGrpSpPr>
        <p:grpSpPr>
          <a:xfrm rot="20320930">
            <a:off x="8842870" y="1430319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9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1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2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0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9502709" y="1233204"/>
            <a:ext cx="1890584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邊框有弧度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有內填充空白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43943" y="3173081"/>
            <a:ext cx="1890584" cy="12003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20320930">
            <a:off x="8707356" y="3449436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17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9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8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610491" y="1139892"/>
            <a:ext cx="1130236" cy="33547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接连接符 68"/>
          <p:cNvCxnSpPr/>
          <p:nvPr/>
        </p:nvCxnSpPr>
        <p:spPr>
          <a:xfrm flipV="1">
            <a:off x="1787529" y="1344373"/>
            <a:ext cx="802339" cy="241538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2984" y="1411405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左大括弧 29"/>
          <p:cNvSpPr/>
          <p:nvPr/>
        </p:nvSpPr>
        <p:spPr>
          <a:xfrm>
            <a:off x="2020276" y="1545711"/>
            <a:ext cx="576577" cy="4532140"/>
          </a:xfrm>
          <a:prstGeom prst="leftBrace">
            <a:avLst>
              <a:gd name="adj1" fmla="val 8333"/>
              <a:gd name="adj2" fmla="val 51223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9001" y="3665417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869380" y="281386"/>
            <a:ext cx="0" cy="625752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6"/>
          <p:cNvGrpSpPr/>
          <p:nvPr/>
        </p:nvGrpSpPr>
        <p:grpSpPr>
          <a:xfrm rot="19015200">
            <a:off x="8695788" y="6075135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43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45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44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9479217" y="5629594"/>
            <a:ext cx="1890584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文字有左右切齊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66"/>
          <p:cNvGrpSpPr/>
          <p:nvPr/>
        </p:nvGrpSpPr>
        <p:grpSpPr>
          <a:xfrm rot="9501500">
            <a:off x="2085423" y="5708086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50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52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51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506730" y="5998926"/>
            <a:ext cx="1467366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有縮排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18654" y="2236358"/>
            <a:ext cx="11554691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"article"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台電公司身為國營公用事業，肩負穩定供電、友善環境與維持合理成本電價之使命，以提供企業與民生發展所需基礎條件。在電業法通過後，開放綠能直供，與推動能源轉型逐步減核邁向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年非核家園之政府政策目標下，本公司將配合推動以下重點工作，力求穩定供電：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一、穩定電力供應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滿足經濟發展所需電力，與核能機組將來陸續除役所導致之短期備轉容量偏低問題，原則上在夏季期間不安排機組大修，並要求各電廠如質如期完成機組大修、檢修工作，加強運轉維護，確保夏季供電能力。另持續推動需求面管理包括時間電價、減少用電措施、需量競價等負載管理措施來降低尖峰負載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二、再生能源開發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積極推動與建置陸域風力、大型太陽能及離岸風力發電計畫，另為因應未來大量再生能源併網對系統之衝擊，將強化區域電網、建置快速起停機組及規劃抽蓄儲能系統等措施。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三、加強供電品質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期許為智慧型電網的建構者，除透過發電端效率提升外，亦將逐步改善輸配電效率，推動配電端饋線自動化及環路供電建置，並將配合電力科技持續創新，規劃建構智慧型電網，期能進一步提高供電可靠度，並提供用戶加值服務，讓用戶能更智慧使用電能，達到節能減碳目的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四、建立綠色企業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能、低碳、環保已是能源事業共同需要努力的課題，本公司除擴大再生能源投資，做好環境保護與生態保育，對於極端氣候所帶來之颱風、地震等，將推動相關電力建設之防災加強計畫如配電事故搶修困難區段，辦理電線電纜地下化工程。至於燃煤電廠空污改善部分，將透過提高環保設備投資比重，使新設燃煤機組污染排放接近天然氣機組標準；並在系統供電安全無虞、天然氣存量足夠及空氣品質惡化之前提下，配合降載，展現友善環境的作為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五、落實顧客服務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本公司為讓用戶享有更高品質、更方便的電力服務，正藉由資訊科技提供客戶更多元化的服務，包括便捷的申請管道及繳費服務、提升客服中心服務品質、設置「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1911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」事故通報專線、研訂「服務品質標準」等，未來將不斷創新服務方式及品質，充分掌握顧客的期待，提供讓顧客驚喜的價值，以贏得顧客的心。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六、善盡社會責任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以克盡「企業公民」的角色自我期許，深切瞭解企業發展要靠顧客的信賴及社會的支持，故在強化公司營運基礎，追求永續經營的同時，當善盡社會責任使社會變得更美好。將積極持續參與回饋社會公益及慈善活動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4370" y="214049"/>
            <a:ext cx="6436070" cy="2316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1473835"/>
            <a:ext cx="176657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99614" y="-9236"/>
            <a:ext cx="53639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&lt;style&gt;</a:t>
            </a:r>
            <a:endParaRPr lang="en-US" altLang="zh-TW" sz="1600" dirty="0"/>
          </a:p>
          <a:p>
            <a:r>
              <a:rPr lang="en-US" altLang="zh-TW" sz="1600" dirty="0"/>
              <a:t>        * {margin: 0;padding: 0}</a:t>
            </a:r>
            <a:endParaRPr lang="en-US" altLang="zh-TW" sz="1600" dirty="0"/>
          </a:p>
          <a:p>
            <a:r>
              <a:rPr lang="en-US" altLang="zh-TW" sz="1600" dirty="0"/>
              <a:t>        body {</a:t>
            </a:r>
            <a:endParaRPr lang="en-US" altLang="zh-TW" sz="1600" dirty="0"/>
          </a:p>
          <a:p>
            <a:r>
              <a:rPr lang="en-US" altLang="zh-TW" sz="1600" dirty="0"/>
              <a:t>            font-family: Microsoft </a:t>
            </a:r>
            <a:r>
              <a:rPr lang="en-US" altLang="zh-TW" sz="1600" dirty="0" err="1"/>
              <a:t>JhengHei</a:t>
            </a:r>
            <a:r>
              <a:rPr lang="en-US" altLang="zh-TW" sz="1600" dirty="0"/>
              <a:t>;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微軟正黑體*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background-color: #f1f1f1;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白灰底*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        #article {</a:t>
            </a:r>
            <a:endParaRPr lang="en-US" altLang="zh-TW" sz="1600" dirty="0"/>
          </a:p>
          <a:p>
            <a:r>
              <a:rPr lang="en-US" altLang="zh-TW" sz="1600" dirty="0"/>
              <a:t>            width: 800px;</a:t>
            </a:r>
            <a:r>
              <a:rPr lang="zh-TW" altLang="en-US" sz="1600" dirty="0"/>
              <a:t>  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/*800px</a:t>
            </a:r>
            <a:r>
              <a:rPr lang="zh-TW" altLang="en-US" sz="1600" dirty="0">
                <a:solidFill>
                  <a:srgbClr val="00B050"/>
                </a:solidFill>
              </a:rPr>
              <a:t>寬*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margin: 0 auto;</a:t>
            </a:r>
            <a:r>
              <a:rPr lang="zh-TW" altLang="en-US" sz="1600" dirty="0"/>
              <a:t>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區塊置中*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border: 1px solid #adadad;</a:t>
            </a:r>
            <a:r>
              <a:rPr lang="zh-TW" altLang="en-US" sz="1600" dirty="0"/>
              <a:t>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框線顏色*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padding: 20px;</a:t>
            </a:r>
            <a:r>
              <a:rPr lang="zh-TW" altLang="en-US" sz="1600" dirty="0"/>
              <a:t>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內填充</a:t>
            </a:r>
            <a:r>
              <a:rPr lang="en-US" altLang="zh-TW" sz="1600" dirty="0">
                <a:solidFill>
                  <a:srgbClr val="00B050"/>
                </a:solidFill>
              </a:rPr>
              <a:t>20px*/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border-radius: 15px;</a:t>
            </a:r>
            <a:r>
              <a:rPr lang="zh-TW" altLang="en-US" sz="1600" dirty="0"/>
              <a:t>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邊角弧度*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background-color: #fff;</a:t>
            </a:r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box-shadow: 0px </a:t>
            </a:r>
            <a:r>
              <a:rPr lang="en-US" altLang="zh-TW" sz="1600" dirty="0" err="1"/>
              <a:t>0px</a:t>
            </a:r>
            <a:r>
              <a:rPr lang="en-US" altLang="zh-TW" sz="1600" dirty="0"/>
              <a:t> 10px #a1a1a1;</a:t>
            </a:r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區塊陰影*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        img.pic {</a:t>
            </a:r>
            <a:endParaRPr lang="en-US" altLang="zh-TW" sz="1600" dirty="0"/>
          </a:p>
          <a:p>
            <a:r>
              <a:rPr lang="en-US" altLang="zh-TW" sz="1600" dirty="0"/>
              <a:t>            float: right;                 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靠右浮動*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/>
          </a:p>
          <a:p>
            <a:r>
              <a:rPr lang="en-US" altLang="zh-TW" sz="1600" dirty="0"/>
              <a:t>            width: 200px;</a:t>
            </a:r>
            <a:endParaRPr lang="en-US" altLang="zh-TW" sz="1600" dirty="0"/>
          </a:p>
          <a:p>
            <a:r>
              <a:rPr lang="en-US" altLang="zh-TW" sz="1600" dirty="0"/>
              <a:t>            height: 300px;</a:t>
            </a:r>
            <a:endParaRPr lang="en-US" altLang="zh-TW" sz="1600" dirty="0"/>
          </a:p>
          <a:p>
            <a:r>
              <a:rPr lang="en-US" altLang="zh-TW" sz="1600" dirty="0"/>
              <a:t>            margin: 10px; 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外填充</a:t>
            </a:r>
            <a:r>
              <a:rPr lang="en-US" altLang="zh-TW" sz="1600" dirty="0">
                <a:solidFill>
                  <a:srgbClr val="00B050"/>
                </a:solidFill>
              </a:rPr>
              <a:t>10px*/</a:t>
            </a:r>
            <a:endParaRPr lang="en-US" altLang="zh-TW" sz="1600" dirty="0"/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</a:t>
            </a:r>
            <a:r>
              <a:rPr lang="en-US" altLang="zh-TW" sz="1600" dirty="0"/>
              <a:t>#article p{</a:t>
            </a:r>
            <a:endParaRPr lang="en-US" altLang="zh-TW" sz="1600" dirty="0"/>
          </a:p>
          <a:p>
            <a:r>
              <a:rPr lang="en-US" altLang="zh-TW" sz="1600" dirty="0"/>
              <a:t> 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text-indent:2em;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縮排</a:t>
            </a:r>
            <a:r>
              <a:rPr lang="en-US" altLang="zh-TW" sz="1600" dirty="0">
                <a:solidFill>
                  <a:srgbClr val="00B050"/>
                </a:solidFill>
              </a:rPr>
              <a:t>2</a:t>
            </a:r>
            <a:r>
              <a:rPr lang="zh-TW" altLang="en-US" sz="1600" dirty="0">
                <a:solidFill>
                  <a:srgbClr val="00B050"/>
                </a:solidFill>
              </a:rPr>
              <a:t>個字*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text-align:justify</a:t>
            </a:r>
            <a:r>
              <a:rPr lang="en-US" altLang="zh-TW" sz="1600" dirty="0"/>
              <a:t>; 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左右對齊*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zh-TW" altLang="en-US" sz="1600" dirty="0"/>
              <a:t>        </a:t>
            </a:r>
            <a:r>
              <a:rPr lang="en-US" altLang="zh-TW" sz="1600" dirty="0"/>
              <a:t>}</a:t>
            </a:r>
            <a:endParaRPr lang="en-US" altLang="zh-TW" sz="1600" dirty="0"/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62958" y="4135942"/>
            <a:ext cx="3597075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字體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粗細   樣式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border-radius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浮動方向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margin: 0 auto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自動計算外邊距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向外填充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text-indent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982" y="202149"/>
            <a:ext cx="4786273" cy="38677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1586230"/>
            <a:ext cx="9822180" cy="22218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79145" y="1199515"/>
            <a:ext cx="322453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https://www.chartjs.org/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4144010"/>
            <a:ext cx="2664460" cy="4889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06805" y="2971800"/>
            <a:ext cx="149098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06805" y="3352800"/>
            <a:ext cx="1062355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5840" y="3352800"/>
            <a:ext cx="4379595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180868" y="1717227"/>
            <a:ext cx="109728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99210" y="4632960"/>
            <a:ext cx="660146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head </a:t>
            </a:r>
            <a:r>
              <a:rPr lang="zh-TW" altLang="en-US"/>
              <a:t>增加</a:t>
            </a:r>
            <a:endParaRPr lang="zh-TW" altLang="en-US"/>
          </a:p>
          <a:p>
            <a:r>
              <a:rPr lang="zh-TW" altLang="en-US"/>
              <a:t>    &lt;script src="https://cdn.jsdelivr.net/npm/chart.js"&gt;&lt;/script&gt;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body增加</a:t>
            </a:r>
            <a:endParaRPr lang="zh-TW" altLang="en-US"/>
          </a:p>
          <a:p>
            <a:r>
              <a:rPr lang="zh-TW" altLang="en-US"/>
              <a:t>    &lt;div id='myChartDiv'&gt;</a:t>
            </a:r>
            <a:endParaRPr lang="zh-TW" altLang="en-US"/>
          </a:p>
          <a:p>
            <a:r>
              <a:rPr lang="zh-TW" altLang="en-US"/>
              <a:t>        &lt;canvas id="myChart"&gt;&lt;/canvas&gt;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460615" y="5675630"/>
            <a:ext cx="31413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canvas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畫布  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整理資料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1199515"/>
            <a:ext cx="2247265" cy="6026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5" y="1802130"/>
            <a:ext cx="8810625" cy="1257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4794250"/>
            <a:ext cx="11978005" cy="122301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633345" y="3703955"/>
            <a:ext cx="1518285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425" y="3308350"/>
            <a:ext cx="6593840" cy="1209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電號與戶名欄位資料合併，改名為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增加兩欄位，其中一欄公式 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=CONCAT(D2:O2&amp;",")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處結果以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複製，貼入另一欄，並前後增加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 ]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欄位命名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311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817257" y="1253375"/>
          <a:ext cx="8164943" cy="47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895"/>
                <a:gridCol w="1391752"/>
                <a:gridCol w="1360824"/>
                <a:gridCol w="1360824"/>
                <a:gridCol w="1360824"/>
                <a:gridCol w="1360824"/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周一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週二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週三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週四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週五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上午</a:t>
                      </a:r>
                      <a:endParaRPr lang="zh-TW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水平排列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papallax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DataTables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Image Slider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複習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中午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4682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下午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Article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/>
                </a:tc>
              </a:tr>
              <a:tr h="46829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課程說明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Chart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/>
                </a:tc>
              </a:tr>
              <a:tr h="46829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環境架設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Animation</a:t>
                      </a:r>
                      <a:endParaRPr lang="en-US" altLang="zh-TW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3140364" y="6232072"/>
            <a:ext cx="57634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評分標準：作品                </a:t>
            </a:r>
            <a:r>
              <a:rPr lang="en-US" altLang="zh-TW" dirty="0"/>
              <a:t>u014264@taipower.com.tw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9470" y="333375"/>
            <a:ext cx="3995420" cy="19164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資料轉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11935"/>
            <a:ext cx="4295775" cy="10096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1820" y="5988685"/>
            <a:ext cx="4417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https://tableconvert.com/zh-tw/excel-to-json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663950"/>
            <a:ext cx="2867025" cy="2295525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439670" y="2853690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6"/>
          <p:cNvSpPr/>
          <p:nvPr/>
        </p:nvSpPr>
        <p:spPr>
          <a:xfrm rot="19500000">
            <a:off x="4199255" y="2490470"/>
            <a:ext cx="34264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35800" y="2465070"/>
            <a:ext cx="4626610" cy="4360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400"/>
              <a:t>&lt;script&gt;</a:t>
            </a:r>
            <a:endParaRPr lang="en-US" altLang="zh-TW" sz="1400"/>
          </a:p>
          <a:p>
            <a:r>
              <a:rPr lang="zh-TW" altLang="en-US" sz="1400"/>
              <a:t>var   mydata = </a:t>
            </a:r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[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"04123456789(熊大)",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[10,20,5,40,50,60,70,80,90,90,60,30]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"00123456789(張三)",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[10,25,25,30,45,55,60,65,65,60,35,20]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"01123456789(李四)",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[20,10,15,50,60,120,180,200,210,220,160,50]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"02123456789(王五)",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[6,8,23,33,30,35,40,50,45,30,20,10]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altLang="zh-TW" sz="1400"/>
              <a:t>;</a:t>
            </a:r>
            <a:endParaRPr lang="en-US" altLang="zh-TW" sz="1400"/>
          </a:p>
          <a:p>
            <a:r>
              <a:rPr lang="zh-TW" altLang="en-US" sz="1400"/>
              <a:t>&lt;/script&gt;</a:t>
            </a:r>
            <a:endParaRPr lang="zh-TW" altLang="en-US" sz="1400"/>
          </a:p>
        </p:txBody>
      </p:sp>
      <p:sp>
        <p:nvSpPr>
          <p:cNvPr id="13" name="文字方塊 12"/>
          <p:cNvSpPr txBox="1"/>
          <p:nvPr/>
        </p:nvSpPr>
        <p:spPr>
          <a:xfrm>
            <a:off x="2794000" y="2870200"/>
            <a:ext cx="14185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2620" y="2119630"/>
            <a:ext cx="192722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複製貼上網頁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6"/>
          <p:cNvSpPr/>
          <p:nvPr/>
        </p:nvSpPr>
        <p:spPr>
          <a:xfrm rot="5400000">
            <a:off x="8710295" y="2267585"/>
            <a:ext cx="95377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1055" y="1199515"/>
            <a:ext cx="10549890" cy="558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const ctx = document.getElementById('myChart');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      new Chart(ctx, {</a:t>
            </a:r>
            <a:endParaRPr lang="zh-TW" altLang="en-US"/>
          </a:p>
          <a:p>
            <a:r>
              <a:rPr lang="zh-TW" altLang="en-US"/>
              <a:t>            type: 'line',</a:t>
            </a:r>
            <a:endParaRPr lang="zh-TW" altLang="en-US"/>
          </a:p>
          <a:p>
            <a:r>
              <a:rPr lang="zh-TW" altLang="en-US"/>
              <a:t>            data: {</a:t>
            </a:r>
            <a:endParaRPr lang="zh-TW" altLang="en-US"/>
          </a:p>
          <a:p>
            <a:r>
              <a:rPr lang="zh-TW" altLang="en-US"/>
              <a:t>                labels: ['1月', '2月', '3月', '4月', '5月', '6月', '7月', '8月', '9月', '10月', '11月', '12月'], </a:t>
            </a:r>
            <a:r>
              <a:rPr lang="zh-TW" altLang="en-US">
                <a:solidFill>
                  <a:srgbClr val="00B050"/>
                </a:solidFill>
              </a:rPr>
              <a:t>//y軸資料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datasets: mydata</a:t>
            </a:r>
            <a:endParaRPr lang="zh-TW" altLang="en-US"/>
          </a:p>
          <a:p>
            <a:r>
              <a:rPr lang="zh-TW" altLang="en-US"/>
              <a:t>            },</a:t>
            </a:r>
            <a:endParaRPr lang="zh-TW" altLang="en-US"/>
          </a:p>
          <a:p>
            <a:r>
              <a:rPr lang="zh-TW" altLang="en-US"/>
              <a:t>            options: {</a:t>
            </a:r>
            <a:endParaRPr lang="zh-TW" altLang="en-US"/>
          </a:p>
          <a:p>
            <a:r>
              <a:rPr lang="zh-TW" altLang="en-US"/>
              <a:t>                responsive: true,                    </a:t>
            </a:r>
            <a:r>
              <a:rPr lang="zh-TW" altLang="en-US">
                <a:solidFill>
                  <a:srgbClr val="00B050"/>
                </a:solidFill>
              </a:rPr>
              <a:t>/*RWD模式*/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maintainAspectRatio: true,  </a:t>
            </a:r>
            <a:r>
              <a:rPr lang="zh-TW" altLang="en-US">
                <a:solidFill>
                  <a:srgbClr val="00B050"/>
                </a:solidFill>
              </a:rPr>
              <a:t>/*維持比例*/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scales: {</a:t>
            </a:r>
            <a:endParaRPr lang="zh-TW" altLang="en-US"/>
          </a:p>
          <a:p>
            <a:r>
              <a:rPr lang="zh-TW" altLang="en-US"/>
              <a:t>                    y: {</a:t>
            </a:r>
            <a:endParaRPr lang="zh-TW" altLang="en-US"/>
          </a:p>
          <a:p>
            <a:r>
              <a:rPr lang="zh-TW" altLang="en-US"/>
              <a:t>                        beginAtZero: true</a:t>
            </a:r>
            <a:endParaRPr lang="zh-TW" altLang="en-US"/>
          </a:p>
          <a:p>
            <a:r>
              <a:rPr lang="zh-TW" altLang="en-US"/>
              <a:t>                    }</a:t>
            </a:r>
            <a:endParaRPr lang="zh-TW" altLang="en-US"/>
          </a:p>
          <a:p>
            <a:r>
              <a:rPr lang="zh-TW" altLang="en-US"/>
              <a:t>                }</a:t>
            </a:r>
            <a:endParaRPr lang="zh-TW" altLang="en-US"/>
          </a:p>
          <a:p>
            <a:r>
              <a:rPr lang="zh-TW" altLang="en-US"/>
              <a:t>            }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956560" y="1117600"/>
            <a:ext cx="582485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參考官網，將此段</a:t>
            </a:r>
            <a:r>
              <a:rPr lang="en-US" altLang="zh-TW"/>
              <a:t>script</a:t>
            </a:r>
            <a:r>
              <a:rPr lang="zh-TW" altLang="en-US"/>
              <a:t>加入網頁</a:t>
            </a:r>
            <a:r>
              <a:rPr lang="en-US" altLang="zh-TW"/>
              <a:t>&lt;body&gt;</a:t>
            </a:r>
            <a:r>
              <a:rPr lang="zh-TW" altLang="en-US"/>
              <a:t>後半段</a:t>
            </a:r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2450" y="2508885"/>
            <a:ext cx="492125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#myChartDiv{</a:t>
            </a:r>
            <a:endParaRPr lang="zh-TW" altLang="en-US"/>
          </a:p>
          <a:p>
            <a:r>
              <a:rPr lang="zh-TW" altLang="en-US"/>
              <a:t>    max-width:1000px;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寬不可超過</a:t>
            </a:r>
            <a:r>
              <a:rPr lang="en-US" altLang="zh-TW">
                <a:solidFill>
                  <a:srgbClr val="00B050"/>
                </a:solidFill>
              </a:rPr>
              <a:t>1000*/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max-height:500px;    </a:t>
            </a:r>
            <a:r>
              <a:rPr lang="zh-TW" altLang="en-US">
                <a:sym typeface="+mn-ea"/>
              </a:rPr>
              <a:t>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高不可超過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500*/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margin: 0 auto;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置中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6655" y="1850390"/>
            <a:ext cx="6617335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34721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影音撥放 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公開訊息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1395095"/>
            <a:ext cx="3470910" cy="28321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068195" y="3933190"/>
            <a:ext cx="708025" cy="3524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2450" y="1720850"/>
            <a:ext cx="574675" cy="7080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" y="4285615"/>
            <a:ext cx="2770505" cy="235204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857885" y="4036060"/>
            <a:ext cx="4038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3710" y="1117600"/>
            <a:ext cx="7207250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TW"/>
              <a:t>youtube</a:t>
            </a:r>
            <a:r>
              <a:rPr lang="zh-TW" altLang="en-US"/>
              <a:t>影片</a:t>
            </a:r>
            <a:r>
              <a:rPr lang="en-US" altLang="zh-TW"/>
              <a:t>,</a:t>
            </a:r>
            <a:r>
              <a:rPr lang="zh-TW" altLang="en-US"/>
              <a:t>分享</a:t>
            </a:r>
            <a:r>
              <a:rPr lang="en-US" altLang="zh-TW"/>
              <a:t>,</a:t>
            </a:r>
            <a:r>
              <a:rPr lang="zh-TW" altLang="en-US"/>
              <a:t>嵌入，取得</a:t>
            </a:r>
            <a:r>
              <a:rPr lang="en-US" altLang="zh-TW"/>
              <a:t>iframe</a:t>
            </a:r>
            <a:r>
              <a:rPr lang="zh-TW" altLang="en-US"/>
              <a:t>片段，複製貼入自己的</a:t>
            </a:r>
            <a:r>
              <a:rPr lang="en-US" altLang="zh-TW"/>
              <a:t>div</a:t>
            </a:r>
            <a:r>
              <a:rPr lang="zh-TW" altLang="en-US"/>
              <a:t>裡即完成</a:t>
            </a:r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4285615"/>
            <a:ext cx="2886075" cy="2352675"/>
          </a:xfrm>
          <a:prstGeom prst="rect">
            <a:avLst/>
          </a:prstGeom>
        </p:spPr>
      </p:pic>
      <p:sp>
        <p:nvSpPr>
          <p:cNvPr id="13" name="向右箭號 6"/>
          <p:cNvSpPr/>
          <p:nvPr/>
        </p:nvSpPr>
        <p:spPr>
          <a:xfrm>
            <a:off x="2776220" y="522287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5" y="2202815"/>
            <a:ext cx="5201285" cy="3498850"/>
          </a:xfrm>
          <a:prstGeom prst="rect">
            <a:avLst/>
          </a:prstGeom>
        </p:spPr>
      </p:pic>
      <p:sp>
        <p:nvSpPr>
          <p:cNvPr id="2" name="向右箭號 6"/>
          <p:cNvSpPr/>
          <p:nvPr/>
        </p:nvSpPr>
        <p:spPr>
          <a:xfrm>
            <a:off x="6174740" y="459422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影片與聲音撥放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7815" y="1535430"/>
            <a:ext cx="643191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b="1" u="sng"/>
              <a:t>音效網</a:t>
            </a:r>
            <a:r>
              <a:rPr lang="zh-TW" altLang="en-US"/>
              <a:t>      https://tw.yisell.com/ 下載 </a:t>
            </a:r>
            <a:r>
              <a:rPr lang="en-US" altLang="zh-TW"/>
              <a:t>mp3 </a:t>
            </a:r>
            <a:r>
              <a:rPr lang="zh-TW" altLang="en-US"/>
              <a:t>音頻練習素材</a:t>
            </a:r>
            <a:endParaRPr lang="zh-TW" altLang="en-US"/>
          </a:p>
          <a:p>
            <a:r>
              <a:rPr lang="zh-TW" altLang="en-US"/>
              <a:t>專案底下建立 </a:t>
            </a:r>
            <a:r>
              <a:rPr lang="en-US" altLang="zh-TW"/>
              <a:t>media </a:t>
            </a:r>
            <a:r>
              <a:rPr lang="zh-TW" altLang="en-US"/>
              <a:t>資料夾，並將素材放入</a:t>
            </a:r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44650" y="2440305"/>
            <a:ext cx="6862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&lt;audio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音頻檔案</a:t>
            </a:r>
            <a:r>
              <a:rPr lang="zh-TW" altLang="en-US"/>
              <a:t>" type="audio/mpeg" controls&gt;&lt;/audio&gt;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4230" y="2178050"/>
            <a:ext cx="3076575" cy="64770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83127" y="3488822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44650" y="2945765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https://www.fooish.com/html/audio-tag.html</a:t>
            </a:r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348105" y="4799965"/>
            <a:ext cx="593217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&lt;video width="320" height="240" controls&gt;</a:t>
            </a:r>
            <a:endParaRPr lang="zh-TW" altLang="en-US"/>
          </a:p>
          <a:p>
            <a:r>
              <a:rPr lang="zh-TW" altLang="en-US"/>
              <a:t>        &lt;source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影片檔案</a:t>
            </a:r>
            <a:r>
              <a:rPr lang="zh-TW" altLang="en-US"/>
              <a:t>" type="video/mp4"&gt;</a:t>
            </a:r>
            <a:endParaRPr lang="zh-TW" altLang="en-US"/>
          </a:p>
          <a:p>
            <a:r>
              <a:rPr lang="zh-TW" altLang="en-US"/>
              <a:t>        Your browser does not support the video tag.</a:t>
            </a:r>
            <a:endParaRPr lang="zh-TW" altLang="en-US"/>
          </a:p>
          <a:p>
            <a:r>
              <a:rPr lang="zh-TW" altLang="en-US"/>
              <a:t>    &lt;/video&gt;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537335" y="4055110"/>
            <a:ext cx="894207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b="1" u="sng">
                <a:sym typeface="+mn-ea"/>
              </a:rPr>
              <a:t>W</a:t>
            </a:r>
            <a:r>
              <a:rPr lang="zh-TW" altLang="en-US" b="1" u="sng">
                <a:sym typeface="+mn-ea"/>
              </a:rPr>
              <a:t>3</a:t>
            </a:r>
            <a:r>
              <a:rPr lang="en-US" altLang="zh-TW" b="1" u="sng">
                <a:sym typeface="+mn-ea"/>
              </a:rPr>
              <a:t>S</a:t>
            </a:r>
            <a:r>
              <a:rPr lang="zh-TW" altLang="en-US" b="1" u="sng">
                <a:sym typeface="+mn-ea"/>
              </a:rPr>
              <a:t>chool</a:t>
            </a:r>
            <a:r>
              <a:rPr lang="zh-TW" altLang="en-US">
                <a:sym typeface="+mn-ea"/>
              </a:rPr>
              <a:t>    </a:t>
            </a:r>
            <a:r>
              <a:rPr lang="zh-TW" altLang="en-US"/>
              <a:t>https://www.w3schools.com/html/html5_video.asp </a:t>
            </a:r>
            <a:r>
              <a:rPr lang="zh-TW" altLang="en-US">
                <a:sym typeface="+mn-ea"/>
              </a:rPr>
              <a:t>下載 </a:t>
            </a:r>
            <a:r>
              <a:rPr lang="en-US" altLang="zh-TW">
                <a:sym typeface="+mn-ea"/>
              </a:rPr>
              <a:t>mp4 </a:t>
            </a:r>
            <a:r>
              <a:rPr lang="zh-TW" altLang="en-US">
                <a:sym typeface="+mn-ea"/>
              </a:rPr>
              <a:t>影片練習素材</a:t>
            </a:r>
            <a:endParaRPr lang="zh-TW" altLang="en-US">
              <a:sym typeface="+mn-ea"/>
            </a:endParaRPr>
          </a:p>
          <a:p>
            <a:r>
              <a:rPr lang="zh-TW" altLang="en-US">
                <a:sym typeface="+mn-ea"/>
              </a:rPr>
              <a:t>專案底下建立 </a:t>
            </a:r>
            <a:r>
              <a:rPr lang="en-US" altLang="zh-TW">
                <a:sym typeface="+mn-ea"/>
              </a:rPr>
              <a:t>media </a:t>
            </a:r>
            <a:r>
              <a:rPr lang="zh-TW" altLang="en-US">
                <a:sym typeface="+mn-ea"/>
              </a:rPr>
              <a:t>資料夾，並將素材放入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05" y="4316095"/>
            <a:ext cx="3453765" cy="230949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37335" y="6163310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https://www.fooish.com/html/video-tag.html</a:t>
            </a:r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258445" y="98806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audio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音頻撥放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8445" y="345948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video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影片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撥放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95885" y="1050290"/>
            <a:ext cx="4368165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width:100px;</a:t>
            </a:r>
            <a:endParaRPr lang="zh-TW" altLang="en-US"/>
          </a:p>
          <a:p>
            <a:r>
              <a:rPr lang="zh-TW" altLang="en-US"/>
              <a:t>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animation-name:movingmox;</a:t>
            </a:r>
            <a:endParaRPr lang="zh-TW" altLang="en-US"/>
          </a:p>
          <a:p>
            <a:r>
              <a:rPr lang="zh-TW" altLang="en-US"/>
              <a:t>  animation-duration:10s;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@keyframes</a:t>
            </a:r>
            <a:r>
              <a:rPr lang="zh-TW" altLang="en-US"/>
              <a:t> movingmox{</a:t>
            </a:r>
            <a:endParaRPr lang="zh-TW" altLang="en-US"/>
          </a:p>
          <a:p>
            <a:r>
              <a:rPr lang="zh-TW" altLang="en-US"/>
              <a:t>    0%,100%{</a:t>
            </a:r>
            <a:endParaRPr lang="zh-TW" altLang="en-US"/>
          </a:p>
          <a:p>
            <a:r>
              <a:rPr lang="zh-TW" altLang="en-US"/>
              <a:t>        left:0;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50%{</a:t>
            </a:r>
            <a:endParaRPr lang="zh-TW" altLang="en-US"/>
          </a:p>
          <a:p>
            <a:r>
              <a:rPr lang="zh-TW" altLang="en-US"/>
              <a:t>        left:calc(100% - 100px);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直線移動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778250" y="4317365"/>
            <a:ext cx="18224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1358900" y="46951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/>
          <p:nvPr/>
        </p:nvCxnSpPr>
        <p:spPr>
          <a:xfrm flipH="1">
            <a:off x="1614805" y="4534535"/>
            <a:ext cx="2163445" cy="2774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  &lt;div id='box'&gt;</a:t>
            </a:r>
            <a:endParaRPr lang="zh-TW" altLang="en-US"/>
          </a:p>
          <a:p>
            <a:r>
              <a:rPr lang="zh-TW" altLang="en-US"/>
              <a:t>      Hi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  <p:graphicFrame>
        <p:nvGraphicFramePr>
          <p:cNvPr id="2" name="圓桌 1"/>
          <p:cNvGraphicFramePr/>
          <p:nvPr/>
        </p:nvGraphicFramePr>
        <p:xfrm>
          <a:off x="4464050" y="1199515"/>
          <a:ext cx="7249160" cy="114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74085"/>
                <a:gridCol w="37750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animation-name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名稱</a:t>
                      </a:r>
                      <a:endParaRPr lang="zh-TW" alt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綁定哪一個動畫設定</a:t>
                      </a:r>
                      <a:endParaRPr lang="zh-TW" altLang="en-US" b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animation-duration</a:t>
                      </a:r>
                      <a:r>
                        <a:rPr lang="zh-TW" altLang="en-US" sz="1800"/>
                        <a:t>:秒s</a:t>
                      </a:r>
                      <a:endParaRPr lang="zh-TW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動畫執行幾秒</a:t>
                      </a:r>
                      <a:endParaRPr lang="zh-TW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animation-iteration-count</a:t>
                      </a:r>
                      <a:r>
                        <a:rPr lang="en-US" altLang="zh-TW"/>
                        <a:t>:</a:t>
                      </a:r>
                      <a:r>
                        <a:rPr lang="zh-TW" altLang="en-US"/>
                        <a:t>幾次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動畫重複執行</a:t>
                      </a:r>
                      <a:r>
                        <a:rPr lang="en-US" altLang="zh-TW"/>
                        <a:t>n</a:t>
                      </a:r>
                      <a:r>
                        <a:rPr lang="zh-TW" altLang="en-US"/>
                        <a:t>次；無限次infinite       </a:t>
                      </a:r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778250" y="517906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半途 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组合 67"/>
          <p:cNvGrpSpPr/>
          <p:nvPr/>
        </p:nvGrpSpPr>
        <p:grpSpPr>
          <a:xfrm rot="12760928">
            <a:off x="947420" y="5365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4" name="直接连接符 68"/>
          <p:cNvCxnSpPr>
            <a:stCxn id="10" idx="1"/>
            <a:endCxn id="12" idx="3"/>
          </p:cNvCxnSpPr>
          <p:nvPr/>
        </p:nvCxnSpPr>
        <p:spPr>
          <a:xfrm flipH="1">
            <a:off x="1203325" y="5372735"/>
            <a:ext cx="2574925" cy="9461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68"/>
          <p:cNvCxnSpPr>
            <a:stCxn id="31" idx="1"/>
          </p:cNvCxnSpPr>
          <p:nvPr/>
        </p:nvCxnSpPr>
        <p:spPr>
          <a:xfrm flipH="1" flipV="1">
            <a:off x="1346200" y="6290945"/>
            <a:ext cx="1899920" cy="88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67"/>
          <p:cNvGrpSpPr/>
          <p:nvPr/>
        </p:nvGrpSpPr>
        <p:grpSpPr>
          <a:xfrm rot="12760928">
            <a:off x="1145540" y="61556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246120" y="6106160"/>
            <a:ext cx="32086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calc( 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注意不可少空白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545" y="4643755"/>
            <a:ext cx="5276850" cy="1552575"/>
          </a:xfrm>
          <a:prstGeom prst="rect">
            <a:avLst/>
          </a:prstGeom>
        </p:spPr>
      </p:pic>
      <p:cxnSp>
        <p:nvCxnSpPr>
          <p:cNvPr id="33" name="直接连接符 68"/>
          <p:cNvCxnSpPr/>
          <p:nvPr/>
        </p:nvCxnSpPr>
        <p:spPr>
          <a:xfrm flipH="1">
            <a:off x="3246120" y="1801495"/>
            <a:ext cx="1101725" cy="1595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778250" y="3669030"/>
            <a:ext cx="23666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@keyframs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影格定義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组合 67"/>
          <p:cNvGrpSpPr/>
          <p:nvPr/>
        </p:nvGrpSpPr>
        <p:grpSpPr>
          <a:xfrm rot="12760928">
            <a:off x="649605" y="4116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8" name="直接连接符 68"/>
          <p:cNvCxnSpPr/>
          <p:nvPr/>
        </p:nvCxnSpPr>
        <p:spPr>
          <a:xfrm flipH="1">
            <a:off x="897890" y="3922395"/>
            <a:ext cx="2845435" cy="2552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436816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width:100px;</a:t>
            </a:r>
            <a:endParaRPr lang="zh-TW" altLang="en-US"/>
          </a:p>
          <a:p>
            <a:r>
              <a:rPr lang="zh-TW" altLang="en-US"/>
              <a:t>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</a:t>
            </a:r>
            <a:r>
              <a:rPr lang="en-US" altLang="zh-TW"/>
              <a:t>rotate</a:t>
            </a:r>
            <a:r>
              <a:rPr lang="zh-TW" altLang="en-US"/>
              <a:t>;</a:t>
            </a:r>
            <a:endParaRPr lang="zh-TW" altLang="en-US"/>
          </a:p>
          <a:p>
            <a:r>
              <a:rPr lang="zh-TW" altLang="en-US"/>
              <a:t>  animation-duration:</a:t>
            </a:r>
            <a:r>
              <a:rPr lang="en-US" altLang="zh-TW"/>
              <a:t>5</a:t>
            </a:r>
            <a:r>
              <a:rPr lang="zh-TW" altLang="en-US"/>
              <a:t>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animation-timing-function:linear;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  <a:endParaRPr lang="zh-TW" altLang="en-US"/>
          </a:p>
          <a:p>
            <a:r>
              <a:rPr lang="zh-TW" altLang="en-US"/>
              <a:t>    0%{</a:t>
            </a:r>
            <a:endParaRPr lang="zh-TW" altLang="en-US"/>
          </a:p>
          <a:p>
            <a:r>
              <a:rPr lang="zh-TW" altLang="en-US"/>
              <a:t>        transform: rotate(0deg);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  <a:endParaRPr lang="zh-TW" altLang="en-US"/>
          </a:p>
          <a:p>
            <a:r>
              <a:rPr lang="zh-TW" altLang="en-US"/>
              <a:t>        transform: rotate(360deg);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原地旋轉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圓桌 1"/>
          <p:cNvGraphicFramePr/>
          <p:nvPr/>
        </p:nvGraphicFramePr>
        <p:xfrm>
          <a:off x="3990975" y="882650"/>
          <a:ext cx="7355205" cy="3683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9230"/>
                <a:gridCol w="2085975"/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animation-timing-function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動畫播放的速度曲線</a:t>
                      </a:r>
                      <a:endParaRPr lang="zh-TW" alt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ease為預設</a:t>
                      </a:r>
                      <a:r>
                        <a:rPr lang="en-US" altLang="zh-TW" b="0"/>
                        <a:t>(</a:t>
                      </a:r>
                      <a:r>
                        <a:rPr lang="zh-TW" altLang="en-US" b="0"/>
                        <a:t>結尾慢</a:t>
                      </a:r>
                      <a:r>
                        <a:rPr lang="en-US" altLang="zh-TW" b="0"/>
                        <a:t>)</a:t>
                      </a:r>
                      <a:endParaRPr lang="en-US" altLang="zh-TW" b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6370" y="1250950"/>
            <a:ext cx="7362825" cy="1428750"/>
          </a:xfrm>
          <a:prstGeom prst="rect">
            <a:avLst/>
          </a:prstGeom>
        </p:spPr>
      </p:pic>
      <p:cxnSp>
        <p:nvCxnSpPr>
          <p:cNvPr id="11" name="直接连接符 68"/>
          <p:cNvCxnSpPr/>
          <p:nvPr/>
        </p:nvCxnSpPr>
        <p:spPr>
          <a:xfrm flipH="1">
            <a:off x="3473450" y="1108075"/>
            <a:ext cx="402590" cy="271526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05150" y="447548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7"/>
          <p:cNvGrpSpPr/>
          <p:nvPr/>
        </p:nvGrpSpPr>
        <p:grpSpPr>
          <a:xfrm rot="12760928">
            <a:off x="1375410" y="48044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12" idx="1"/>
            <a:endCxn id="14" idx="3"/>
          </p:cNvCxnSpPr>
          <p:nvPr/>
        </p:nvCxnSpPr>
        <p:spPr>
          <a:xfrm flipH="1">
            <a:off x="1631315" y="4669155"/>
            <a:ext cx="147383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55" y="4669155"/>
            <a:ext cx="4857750" cy="15335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  &lt;div id='box'&gt;</a:t>
            </a:r>
            <a:endParaRPr lang="zh-TW" altLang="en-US"/>
          </a:p>
          <a:p>
            <a:r>
              <a:rPr lang="zh-TW" altLang="en-US"/>
              <a:t>      Hi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7555" y="860425"/>
            <a:ext cx="3905250" cy="39719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5885" y="860425"/>
            <a:ext cx="526732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top:200px;      </a:t>
            </a:r>
            <a:r>
              <a:rPr lang="en-US" altLang="zh-TW"/>
              <a:t>l</a:t>
            </a:r>
            <a:r>
              <a:rPr lang="zh-TW" altLang="en-US"/>
              <a:t>eft:200px;</a:t>
            </a:r>
            <a:endParaRPr lang="zh-TW" altLang="en-US"/>
          </a:p>
          <a:p>
            <a:r>
              <a:rPr lang="zh-TW" altLang="en-US"/>
              <a:t>  width:100px;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animation-name:rotate;</a:t>
            </a:r>
            <a:endParaRPr lang="zh-TW" altLang="en-US"/>
          </a:p>
          <a:p>
            <a:r>
              <a:rPr lang="zh-TW" altLang="en-US"/>
              <a:t>  animation-duration:5s;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animation-timing-function:linear;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  <a:endParaRPr lang="zh-TW" altLang="en-US"/>
          </a:p>
          <a:p>
            <a:r>
              <a:rPr lang="zh-TW" altLang="en-US"/>
              <a:t>    0%{</a:t>
            </a:r>
            <a:endParaRPr lang="zh-TW" altLang="en-US"/>
          </a:p>
          <a:p>
            <a:r>
              <a:rPr lang="zh-TW" altLang="en-US"/>
              <a:t>        transform: rotate(0deg) 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  <a:endParaRPr lang="zh-TW" altLang="en-US"/>
          </a:p>
          <a:p>
            <a:r>
              <a:rPr lang="zh-TW" altLang="en-US"/>
              <a:t>        transform: rotate(360deg)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接连接符 68"/>
          <p:cNvCxnSpPr/>
          <p:nvPr/>
        </p:nvCxnSpPr>
        <p:spPr>
          <a:xfrm flipH="1">
            <a:off x="8974455" y="1251585"/>
            <a:ext cx="4445" cy="194691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978900" y="1840230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top 200px</a:t>
            </a:r>
            <a:endParaRPr lang="en-US" altLang="zh-TW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6" name="直接连接符 68"/>
          <p:cNvCxnSpPr/>
          <p:nvPr/>
        </p:nvCxnSpPr>
        <p:spPr>
          <a:xfrm>
            <a:off x="8974455" y="3236595"/>
            <a:ext cx="1008380" cy="12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68"/>
          <p:cNvCxnSpPr/>
          <p:nvPr/>
        </p:nvCxnSpPr>
        <p:spPr>
          <a:xfrm>
            <a:off x="7085965" y="3251835"/>
            <a:ext cx="1848485" cy="571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505065" y="3252470"/>
            <a:ext cx="1105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left 200px</a:t>
            </a:r>
            <a:endParaRPr lang="en-US" altLang="zh-TW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 rot="4440000">
            <a:off x="8569325" y="399288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translateX(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+mn-ea"/>
              </a:rPr>
              <a:t>10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0px)</a:t>
            </a:r>
            <a:endParaRPr lang="zh-TW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14435" y="3047365"/>
            <a:ext cx="3206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>
                <a:cs typeface="Arial" panose="020B0604020202020204" pitchFamily="34" charset="0"/>
              </a:rPr>
              <a:t>●</a:t>
            </a:r>
            <a:endParaRPr lang="zh-TW" altLang="en-US"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22970" y="2558415"/>
            <a:ext cx="411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圓</a:t>
            </a:r>
            <a:endParaRPr lang="zh-TW" altLang="en-US">
              <a:solidFill>
                <a:schemeClr val="tx1"/>
              </a:solidFill>
            </a:endParaRPr>
          </a:p>
          <a:p>
            <a:r>
              <a:rPr lang="zh-TW" altLang="en-US">
                <a:solidFill>
                  <a:schemeClr val="tx1"/>
                </a:solidFill>
              </a:rPr>
              <a:t>心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39820" y="1310640"/>
            <a:ext cx="205803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搬到位置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200,200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792095" y="16395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3048000" y="1577340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99635" y="3846830"/>
            <a:ext cx="22669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水平位移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推出半徑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633470" y="4730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889375" y="4177665"/>
            <a:ext cx="810260" cy="6546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73750" y="5471160"/>
            <a:ext cx="26492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rotate(-0deg)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接连接符 68"/>
          <p:cNvCxnSpPr>
            <a:stCxn id="37" idx="1"/>
          </p:cNvCxnSpPr>
          <p:nvPr/>
        </p:nvCxnSpPr>
        <p:spPr>
          <a:xfrm flipH="1" flipV="1">
            <a:off x="4552950" y="5187315"/>
            <a:ext cx="1320800" cy="4775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73750" y="6099810"/>
            <a:ext cx="294068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rotate(-360deg)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接连接符 68"/>
          <p:cNvCxnSpPr>
            <a:stCxn id="39" idx="1"/>
          </p:cNvCxnSpPr>
          <p:nvPr/>
        </p:nvCxnSpPr>
        <p:spPr>
          <a:xfrm flipH="1" flipV="1">
            <a:off x="4560570" y="5969635"/>
            <a:ext cx="1313180" cy="32385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6393815" cy="62807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#box{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top:2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0px;             left:-160px;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width:2400px;       height:320px;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animation-name:rotate;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animation-duration:3s;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animation-timing-function:linear;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background-image: url(image/wave-paint.png);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background-repeat: repeat-x;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rotate{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rotate(0deg) translateX(50px) rotate(-0deg);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rotate(360deg) translateX(50px) rotate(-360deg);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#wrapper{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width: 100%;     height: 500px;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overflow: hidden;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position: relative;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&lt;/style&gt;</a:t>
            </a:r>
            <a:endParaRPr lang="zh-TW" altLang="en-US" sz="1400">
              <a:sym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  海浪效果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14370" y="1201420"/>
            <a:ext cx="26536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使用負數將圖片移出螢幕外進行隱藏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366645" y="15119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2622550" y="1449705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924935" y="242633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賦予背景圖片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156585" y="278828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412490" y="2620010"/>
            <a:ext cx="512445" cy="27051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013700" y="1658620"/>
            <a:ext cx="2630170" cy="1160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&lt;div id='wrapper'&gt;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&lt;div id='box'&gt;&lt;/div&gt;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3087370"/>
            <a:ext cx="5304790" cy="2663190"/>
          </a:xfrm>
          <a:prstGeom prst="rect">
            <a:avLst/>
          </a:prstGeom>
        </p:spPr>
      </p:pic>
      <p:grpSp>
        <p:nvGrpSpPr>
          <p:cNvPr id="8" name="组合 67"/>
          <p:cNvGrpSpPr/>
          <p:nvPr/>
        </p:nvGrpSpPr>
        <p:grpSpPr>
          <a:xfrm rot="12760928">
            <a:off x="2367280" y="33566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364230" y="341439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軸方向無限延伸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接连接符 68"/>
          <p:cNvCxnSpPr>
            <a:stCxn id="13" idx="1"/>
            <a:endCxn id="11" idx="3"/>
          </p:cNvCxnSpPr>
          <p:nvPr/>
        </p:nvCxnSpPr>
        <p:spPr>
          <a:xfrm flipH="1" flipV="1">
            <a:off x="2623185" y="3458845"/>
            <a:ext cx="741045" cy="1492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  <a:endParaRPr lang="en-US" altLang="zh-TW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5" name="组合 67"/>
          <p:cNvGrpSpPr/>
          <p:nvPr/>
        </p:nvGrpSpPr>
        <p:grpSpPr>
          <a:xfrm rot="12760928">
            <a:off x="1687195" y="65208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17520" y="6073775"/>
            <a:ext cx="31743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父元素必須定義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，否則可能會有異常問題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接连接符 68"/>
          <p:cNvCxnSpPr>
            <a:stCxn id="41" idx="1"/>
            <a:endCxn id="26" idx="3"/>
          </p:cNvCxnSpPr>
          <p:nvPr/>
        </p:nvCxnSpPr>
        <p:spPr>
          <a:xfrm flipH="1">
            <a:off x="1943100" y="6404610"/>
            <a:ext cx="1074420" cy="2184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5267325" cy="6403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top:200px;      left:200px;</a:t>
            </a:r>
            <a:endParaRPr lang="zh-TW" altLang="en-US"/>
          </a:p>
          <a:p>
            <a:r>
              <a:rPr lang="zh-TW" altLang="en-US"/>
              <a:t>  width:10px;    height:200px;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animation-name:swing;</a:t>
            </a:r>
            <a:endParaRPr lang="zh-TW" altLang="en-US"/>
          </a:p>
          <a:p>
            <a:r>
              <a:rPr lang="zh-TW" altLang="en-US"/>
              <a:t>  animation-duration:3s;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animation-timing-function:ease-in-out;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swing{</a:t>
            </a:r>
            <a:endParaRPr lang="zh-TW" altLang="en-US"/>
          </a:p>
          <a:p>
            <a:r>
              <a:rPr lang="zh-TW" altLang="en-US"/>
              <a:t>  0%,100%{</a:t>
            </a:r>
            <a:endParaRPr lang="zh-TW" altLang="en-US"/>
          </a:p>
          <a:p>
            <a:r>
              <a:rPr lang="zh-TW" altLang="en-US"/>
              <a:t>    transform: rotate(30deg);</a:t>
            </a:r>
            <a:endParaRPr lang="zh-TW" altLang="en-US"/>
          </a:p>
          <a:p>
            <a:r>
              <a:rPr lang="zh-TW" altLang="en-US"/>
              <a:t>    transform-origin:bottom center;</a:t>
            </a:r>
            <a:endParaRPr lang="zh-TW" altLang="en-US"/>
          </a:p>
          <a:p>
            <a:r>
              <a:rPr lang="zh-TW" altLang="en-US"/>
              <a:t>  }</a:t>
            </a:r>
            <a:endParaRPr lang="zh-TW" altLang="en-US"/>
          </a:p>
          <a:p>
            <a:r>
              <a:rPr lang="zh-TW" altLang="en-US"/>
              <a:t>  50%{</a:t>
            </a:r>
            <a:endParaRPr lang="zh-TW" altLang="en-US"/>
          </a:p>
          <a:p>
            <a:r>
              <a:rPr lang="zh-TW" altLang="en-US"/>
              <a:t>    transform: rotate(-30deg);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transform-origin</a:t>
            </a:r>
            <a:r>
              <a:rPr lang="zh-TW" altLang="en-US"/>
              <a:t>:bottom center;</a:t>
            </a:r>
            <a:endParaRPr lang="zh-TW" altLang="en-US"/>
          </a:p>
          <a:p>
            <a:r>
              <a:rPr lang="zh-TW" altLang="en-US"/>
              <a:t>  }</a:t>
            </a:r>
            <a:endParaRPr lang="zh-TW" altLang="en-US"/>
          </a:p>
          <a:p>
            <a:r>
              <a:rPr lang="zh-TW" altLang="en-US"/>
              <a:t>}&lt;/style&gt;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584575" y="4390390"/>
            <a:ext cx="27539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655570" y="48190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2911475" y="4584065"/>
            <a:ext cx="673100" cy="3371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487545" y="3047365"/>
            <a:ext cx="21856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ease-in-out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較擬真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3822065" y="34550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4077970" y="3241040"/>
            <a:ext cx="409575" cy="31623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487545" y="5878195"/>
            <a:ext cx="345630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ym typeface="+mn-ea"/>
              </a:rPr>
              <a:t>transform-origin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定義中心點位置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試試看改成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center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1" name="组合 67"/>
          <p:cNvGrpSpPr/>
          <p:nvPr/>
        </p:nvGrpSpPr>
        <p:grpSpPr>
          <a:xfrm rot="12760928">
            <a:off x="3383915" y="62985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5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4" name="直接连接符 68"/>
          <p:cNvCxnSpPr>
            <a:stCxn id="50" idx="1"/>
            <a:endCxn id="52" idx="3"/>
          </p:cNvCxnSpPr>
          <p:nvPr/>
        </p:nvCxnSpPr>
        <p:spPr>
          <a:xfrm flipH="1">
            <a:off x="3639820" y="6209030"/>
            <a:ext cx="847725" cy="1917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0" y="1633220"/>
            <a:ext cx="3594100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1283" y="1481407"/>
            <a:ext cx="3686689" cy="2429214"/>
          </a:xfrm>
          <a:prstGeom prst="rect">
            <a:avLst/>
          </a:prstGeom>
        </p:spPr>
      </p:pic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2218" y="3852351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8" y="3447419"/>
            <a:ext cx="2123656" cy="400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27" y="2288607"/>
            <a:ext cx="5668166" cy="40677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19" y="1563045"/>
            <a:ext cx="647790" cy="781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41926" y="1202652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41925" y="3047090"/>
            <a:ext cx="3618345" cy="38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VisualStudioCode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25" y="4748208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34" y="5106408"/>
            <a:ext cx="885949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#cloud{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top:200px;      left:200px;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width:</a:t>
            </a:r>
            <a:r>
              <a:rPr lang="en-US" altLang="zh-TW" sz="1400">
                <a:sym typeface="+mn-ea"/>
              </a:rPr>
              <a:t>280</a:t>
            </a:r>
            <a:r>
              <a:rPr lang="zh-TW" altLang="en-US" sz="1400">
                <a:sym typeface="+mn-ea"/>
              </a:rPr>
              <a:t>px;    height:2</a:t>
            </a:r>
            <a:r>
              <a:rPr lang="en-US" altLang="zh-TW" sz="1400">
                <a:sym typeface="+mn-ea"/>
              </a:rPr>
              <a:t>8</a:t>
            </a:r>
            <a:r>
              <a:rPr lang="zh-TW" altLang="en-US" sz="1400">
                <a:sym typeface="+mn-ea"/>
              </a:rPr>
              <a:t>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background-color:#ccddee;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animation-name:</a:t>
            </a:r>
            <a:r>
              <a:rPr lang="en-US" altLang="zh-TW" sz="1400">
                <a:sym typeface="+mn-ea"/>
              </a:rPr>
              <a:t>cloud_</a:t>
            </a:r>
            <a:r>
              <a:rPr lang="zh-TW" altLang="en-US" sz="1400">
                <a:sym typeface="+mn-ea"/>
              </a:rPr>
              <a:t>swing;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animation-duration: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animation-timing-function:ease-in-out;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background-image: url(image/board-cloud-2.png);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background-repeat: no-repeat;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</a:t>
            </a:r>
            <a:r>
              <a:rPr lang="en-US" altLang="zh-TW" sz="1400">
                <a:sym typeface="+mn-ea"/>
              </a:rPr>
              <a:t>cloud_</a:t>
            </a:r>
            <a:r>
              <a:rPr lang="zh-TW" altLang="en-US" sz="1400">
                <a:sym typeface="+mn-ea"/>
              </a:rPr>
              <a:t>swing{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transform-origin:top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transform-origin:top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}&lt;/style&gt;</a:t>
            </a:r>
            <a:endParaRPr lang="zh-TW" altLang="en-US" sz="1400">
              <a:sym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  雲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236595" y="5013960"/>
            <a:ext cx="252031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437765" y="4878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 flipV="1">
            <a:off x="2693670" y="4980940"/>
            <a:ext cx="542925" cy="2266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79850" y="1816735"/>
            <a:ext cx="22606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寬高照原圖大小即可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580640" y="21456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2836545" y="2010410"/>
            <a:ext cx="104330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&lt;div id='cloud'&gt;&lt;/div&gt;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  <a:endParaRPr lang="en-US" altLang="zh-TW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2595" y="2611120"/>
            <a:ext cx="4895850" cy="36290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11220" y="4037330"/>
            <a:ext cx="13950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無任何重複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2723515" y="39795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14" idx="1"/>
            <a:endCxn id="16" idx="2"/>
          </p:cNvCxnSpPr>
          <p:nvPr/>
        </p:nvCxnSpPr>
        <p:spPr>
          <a:xfrm flipH="1" flipV="1">
            <a:off x="2962275" y="4178935"/>
            <a:ext cx="448945" cy="520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36595" y="5853430"/>
            <a:ext cx="29038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，以鐘擺方式搖晃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>
            <a:off x="2140585" y="6080125"/>
            <a:ext cx="1096010" cy="2495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1884680" y="62274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762760"/>
            <a:ext cx="7459980" cy="35439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90345" y="5306695"/>
            <a:ext cx="461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https://matthew.wagerfield.com/parallax/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13800" y="30905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https://wanpotea.com/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5" y="941705"/>
            <a:ext cx="4276090" cy="214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3745230"/>
            <a:ext cx="4275455" cy="21659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12200" y="5911215"/>
            <a:ext cx="281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https://www.kebuke.com/</a:t>
            </a:r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物件 14"/>
          <p:cNvGraphicFramePr/>
          <p:nvPr/>
        </p:nvGraphicFramePr>
        <p:xfrm>
          <a:off x="2056765" y="1753235"/>
          <a:ext cx="822642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8220075" imgH="4114800" progId="Paint.Picture">
                  <p:embed/>
                </p:oleObj>
              </mc:Choice>
              <mc:Fallback>
                <p:oleObj name="" r:id="rId1" imgW="8220075" imgH="4114800" progId="Paint.Picture">
                  <p:embed/>
                  <p:pic>
                    <p:nvPicPr>
                      <p:cNvPr id="0" name="圖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6765" y="1753235"/>
                        <a:ext cx="822642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9104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(1)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concept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047605" y="78041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隻海鷗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8981440" y="166370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9237345" y="974090"/>
            <a:ext cx="810260" cy="79184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2450" y="204533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離岸風機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组合 67"/>
          <p:cNvGrpSpPr/>
          <p:nvPr/>
        </p:nvGrpSpPr>
        <p:grpSpPr>
          <a:xfrm rot="12760928">
            <a:off x="6190615" y="360172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1" name="直接连接符 68"/>
          <p:cNvCxnSpPr>
            <a:endCxn id="19" idx="5"/>
          </p:cNvCxnSpPr>
          <p:nvPr/>
        </p:nvCxnSpPr>
        <p:spPr>
          <a:xfrm>
            <a:off x="5313680" y="1616075"/>
            <a:ext cx="979170" cy="19888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67"/>
          <p:cNvGrpSpPr/>
          <p:nvPr/>
        </p:nvGrpSpPr>
        <p:grpSpPr>
          <a:xfrm rot="12760928">
            <a:off x="2515870" y="487362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3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26" idx="3"/>
            <a:endCxn id="23" idx="6"/>
          </p:cNvCxnSpPr>
          <p:nvPr/>
        </p:nvCxnSpPr>
        <p:spPr>
          <a:xfrm>
            <a:off x="1794510" y="4450080"/>
            <a:ext cx="741680" cy="48323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88315" y="425640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風機陰影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组合 67"/>
          <p:cNvGrpSpPr/>
          <p:nvPr/>
        </p:nvGrpSpPr>
        <p:grpSpPr>
          <a:xfrm rot="12760928">
            <a:off x="3302635" y="317246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stCxn id="17" idx="3"/>
            <a:endCxn id="28" idx="6"/>
          </p:cNvCxnSpPr>
          <p:nvPr/>
        </p:nvCxnSpPr>
        <p:spPr>
          <a:xfrm>
            <a:off x="1858645" y="2239010"/>
            <a:ext cx="1464310" cy="9931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719955" y="1229360"/>
            <a:ext cx="130619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建造風機平台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453370" y="4437380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海平線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8" name="组合 67"/>
          <p:cNvGrpSpPr/>
          <p:nvPr/>
        </p:nvGrpSpPr>
        <p:grpSpPr>
          <a:xfrm rot="12760928">
            <a:off x="7987030" y="498157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1" name="直接连接符 68"/>
          <p:cNvCxnSpPr>
            <a:stCxn id="39" idx="1"/>
          </p:cNvCxnSpPr>
          <p:nvPr/>
        </p:nvCxnSpPr>
        <p:spPr>
          <a:xfrm>
            <a:off x="8143875" y="5237480"/>
            <a:ext cx="285115" cy="960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8044815" y="6198235"/>
            <a:ext cx="7645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67"/>
          <p:cNvGrpSpPr/>
          <p:nvPr/>
        </p:nvGrpSpPr>
        <p:grpSpPr>
          <a:xfrm rot="12760928">
            <a:off x="9339580" y="38519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5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7" name="直接连接符 68"/>
          <p:cNvCxnSpPr>
            <a:stCxn id="45" idx="2"/>
            <a:endCxn id="37" idx="1"/>
          </p:cNvCxnSpPr>
          <p:nvPr/>
        </p:nvCxnSpPr>
        <p:spPr>
          <a:xfrm>
            <a:off x="9578340" y="4051300"/>
            <a:ext cx="875030" cy="579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7"/>
          <p:cNvGrpSpPr/>
          <p:nvPr/>
        </p:nvGrpSpPr>
        <p:grpSpPr>
          <a:xfrm rot="12760928">
            <a:off x="9665970" y="29222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1" name="直接连接符 68"/>
          <p:cNvCxnSpPr>
            <a:stCxn id="49" idx="3"/>
            <a:endCxn id="52" idx="1"/>
          </p:cNvCxnSpPr>
          <p:nvPr/>
        </p:nvCxnSpPr>
        <p:spPr>
          <a:xfrm flipV="1">
            <a:off x="9921875" y="2735580"/>
            <a:ext cx="1148080" cy="2889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1069955" y="2541905"/>
            <a:ext cx="7962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735" y="3531235"/>
            <a:ext cx="7946390" cy="264033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(2)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製作圖層元件 背景透明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bi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55" y="1764665"/>
            <a:ext cx="1600200" cy="704850"/>
          </a:xfrm>
          <a:prstGeom prst="rect">
            <a:avLst/>
          </a:prstGeom>
        </p:spPr>
      </p:pic>
      <p:pic>
        <p:nvPicPr>
          <p:cNvPr id="3" name="圖片 2" descr="bi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810" y="1708150"/>
            <a:ext cx="1250315" cy="817245"/>
          </a:xfrm>
          <a:prstGeom prst="rect">
            <a:avLst/>
          </a:prstGeom>
        </p:spPr>
      </p:pic>
      <p:pic>
        <p:nvPicPr>
          <p:cNvPr id="8" name="圖片 7" descr="bird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95" y="1708150"/>
            <a:ext cx="1369060" cy="1008380"/>
          </a:xfrm>
          <a:prstGeom prst="rect">
            <a:avLst/>
          </a:prstGeom>
        </p:spPr>
      </p:pic>
      <p:pic>
        <p:nvPicPr>
          <p:cNvPr id="9" name="圖片 8" descr="bird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95" y="1199515"/>
            <a:ext cx="1155065" cy="1624330"/>
          </a:xfrm>
          <a:prstGeom prst="rect">
            <a:avLst/>
          </a:prstGeom>
        </p:spPr>
      </p:pic>
      <p:pic>
        <p:nvPicPr>
          <p:cNvPr id="10" name="圖片 9" descr="fa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810" y="1417320"/>
            <a:ext cx="1665605" cy="4834255"/>
          </a:xfrm>
          <a:prstGeom prst="rect">
            <a:avLst/>
          </a:prstGeom>
        </p:spPr>
      </p:pic>
      <p:pic>
        <p:nvPicPr>
          <p:cNvPr id="11" name="圖片 10" descr="shad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310" y="1961515"/>
            <a:ext cx="2775585" cy="7550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8445" y="46774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https://pixlr.com/tw/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" y="2991485"/>
            <a:ext cx="160972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(3) 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265" y="1062355"/>
            <a:ext cx="5674995" cy="3385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&lt;div id="scene"&gt;</a:t>
            </a:r>
            <a:endParaRPr lang="zh-TW" altLang="en-US"/>
          </a:p>
          <a:p>
            <a:r>
              <a:rPr lang="zh-TW" altLang="en-US"/>
              <a:t>    &lt;div class='layer'&gt;&lt;div class="background"&gt;&lt;/div&gt;&lt;/div&gt;</a:t>
            </a:r>
            <a:endParaRPr lang="zh-TW" altLang="en-US"/>
          </a:p>
          <a:p>
            <a:r>
              <a:rPr lang="zh-TW" altLang="en-US"/>
              <a:t>    &lt;div class='layer'&gt;&lt;div class="building"&gt;&lt;/div&gt;&lt;/div&gt;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bird1"&gt;&lt;/div&gt;&lt;/div&gt;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bird2"&gt;&lt;/div&gt;&lt;/div&gt;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bird3"&gt;&lt;/div&gt;&lt;/div&gt;   </a:t>
            </a:r>
            <a:endParaRPr lang="zh-TW" altLang="en-US"/>
          </a:p>
          <a:p>
            <a:r>
              <a:rPr lang="zh-TW" altLang="en-US"/>
              <a:t>    &lt;div class='layer'&gt;&lt;div class="shadow"&gt;&lt;/div&gt;&lt;/div&gt;  </a:t>
            </a:r>
            <a:endParaRPr lang="zh-TW" altLang="en-US"/>
          </a:p>
          <a:p>
            <a:r>
              <a:rPr lang="zh-TW" altLang="en-US"/>
              <a:t>    &lt;div class='layer'&gt;&lt;div class="fan"&gt;&lt;/div&gt;&lt;/div&gt;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bird4"&gt;&lt;/div&gt;&lt;/div&gt;</a:t>
            </a:r>
            <a:endParaRPr lang="zh-TW" altLang="en-US"/>
          </a:p>
          <a:p>
            <a:r>
              <a:rPr lang="zh-TW" altLang="en-US"/>
              <a:t>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027420" y="364490"/>
            <a:ext cx="6292850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endParaRPr lang="zh-TW" altLang="en-US"/>
          </a:p>
          <a:p>
            <a:r>
              <a:rPr lang="en-US" altLang="zh-TW"/>
              <a:t>*</a:t>
            </a:r>
            <a:r>
              <a:rPr lang="zh-TW" altLang="en-US"/>
              <a:t>{margin:0;padding:0}</a:t>
            </a:r>
            <a:endParaRPr lang="zh-TW" altLang="en-US"/>
          </a:p>
          <a:p>
            <a:r>
              <a:rPr lang="zh-TW" altLang="en-US"/>
              <a:t>#scene{width:100%;height:800px;overflow:hidden}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.layer{</a:t>
            </a:r>
            <a:endParaRPr lang="zh-TW" altLang="en-US"/>
          </a:p>
          <a:p>
            <a:r>
              <a:rPr lang="zh-TW" altLang="en-US"/>
              <a:t>    display: block;</a:t>
            </a:r>
            <a:endParaRPr lang="zh-TW" altLang="en-US"/>
          </a:p>
          <a:p>
            <a:r>
              <a:rPr lang="zh-TW" altLang="en-US"/>
              <a:t>    height: 101%;</a:t>
            </a:r>
            <a:endParaRPr lang="zh-TW" altLang="en-US"/>
          </a:p>
          <a:p>
            <a:r>
              <a:rPr lang="zh-TW" altLang="en-US"/>
              <a:t>    width: 101%;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ym typeface="+mn-ea"/>
              </a:rPr>
              <a:t>.background {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background: url(image/background.png) no-repeat 50% 100%;</a:t>
            </a:r>
            <a:endParaRPr lang="zh-TW" altLang="en-US"/>
          </a:p>
          <a:p>
            <a:r>
              <a:rPr lang="zh-TW" altLang="en-US">
                <a:sym typeface="+mn-ea"/>
              </a:rPr>
              <a:t>    bottom: 0px;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background-size: cover;</a:t>
            </a:r>
            <a:endParaRPr lang="zh-TW" altLang="en-US"/>
          </a:p>
          <a:p>
            <a:r>
              <a:rPr lang="zh-TW" altLang="en-US">
                <a:sym typeface="+mn-ea"/>
              </a:rPr>
              <a:t>    position: absolute;</a:t>
            </a:r>
            <a:endParaRPr lang="zh-TW" altLang="en-US"/>
          </a:p>
          <a:p>
            <a:r>
              <a:rPr lang="zh-TW" altLang="en-US">
                <a:sym typeface="+mn-ea"/>
              </a:rPr>
              <a:t>    width: 110%;</a:t>
            </a:r>
            <a:endParaRPr lang="zh-TW" altLang="en-US"/>
          </a:p>
          <a:p>
            <a:r>
              <a:rPr lang="zh-TW" altLang="en-US">
                <a:sym typeface="+mn-ea"/>
              </a:rPr>
              <a:t>    left: -5%;</a:t>
            </a:r>
            <a:endParaRPr lang="zh-TW" altLang="en-US"/>
          </a:p>
          <a:p>
            <a:r>
              <a:rPr lang="zh-TW" altLang="en-US">
                <a:sym typeface="+mn-ea"/>
              </a:rPr>
              <a:t>    top: -5%;</a:t>
            </a:r>
            <a:endParaRPr lang="zh-TW" altLang="en-US"/>
          </a:p>
          <a:p>
            <a:r>
              <a:rPr lang="zh-TW" altLang="en-US">
                <a:sym typeface="+mn-ea"/>
              </a:rPr>
              <a:t>}</a:t>
            </a:r>
            <a:endParaRPr lang="zh-TW" altLang="en-US">
              <a:sym typeface="+mn-ea"/>
            </a:endParaRPr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4448175"/>
            <a:ext cx="457581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  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決定擺放位置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7160" y="1199515"/>
            <a:ext cx="4678045" cy="2653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.building{</a:t>
            </a:r>
            <a:endParaRPr lang="zh-TW" altLang="en-US" sz="1400"/>
          </a:p>
          <a:p>
            <a:r>
              <a:rPr lang="zh-TW" altLang="en-US" sz="1400"/>
              <a:t>    background-image: url(image/building.png);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275px;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60%;</a:t>
            </a:r>
            <a:endParaRPr lang="zh-TW" altLang="en-US" sz="1400"/>
          </a:p>
          <a:p>
            <a:r>
              <a:rPr lang="zh-TW" altLang="en-US" sz="1400"/>
              <a:t>    margin: 0px 15px;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124px;</a:t>
            </a:r>
            <a:endParaRPr lang="zh-TW" altLang="en-US" sz="1400"/>
          </a:p>
          <a:p>
            <a:r>
              <a:rPr lang="zh-TW" altLang="en-US" sz="1400"/>
              <a:t>    width: 84px;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sp>
        <p:nvSpPr>
          <p:cNvPr id="3" name="文字方塊 2"/>
          <p:cNvSpPr txBox="1"/>
          <p:nvPr/>
        </p:nvSpPr>
        <p:spPr>
          <a:xfrm>
            <a:off x="5402580" y="1199515"/>
            <a:ext cx="350710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.fan{</a:t>
            </a:r>
            <a:endParaRPr lang="zh-TW" altLang="en-US" sz="1400"/>
          </a:p>
          <a:p>
            <a:r>
              <a:rPr lang="zh-TW" altLang="en-US" sz="1400"/>
              <a:t>    background-image: url(image/fan.png);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60px;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20%;</a:t>
            </a:r>
            <a:endParaRPr lang="zh-TW" altLang="en-US" sz="1400"/>
          </a:p>
          <a:p>
            <a:r>
              <a:rPr lang="zh-TW" altLang="en-US" sz="1400"/>
              <a:t>    margin: 0px -110px;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695px;</a:t>
            </a:r>
            <a:endParaRPr lang="zh-TW" altLang="en-US" sz="1400"/>
          </a:p>
          <a:p>
            <a:r>
              <a:rPr lang="zh-TW" altLang="en-US" sz="1400"/>
              <a:t>    width: 239px;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.shadow{</a:t>
            </a:r>
            <a:endParaRPr lang="zh-TW" altLang="en-US" sz="1400"/>
          </a:p>
          <a:p>
            <a:r>
              <a:rPr lang="zh-TW" altLang="en-US" sz="1400"/>
              <a:t>    background-image: url(image/shadow.png);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60px;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20%;</a:t>
            </a:r>
            <a:endParaRPr lang="zh-TW" altLang="en-US" sz="1400"/>
          </a:p>
          <a:p>
            <a:r>
              <a:rPr lang="zh-TW" altLang="en-US" sz="1400"/>
              <a:t>    margin: 0px -300px;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96px;</a:t>
            </a:r>
            <a:endParaRPr lang="zh-TW" altLang="en-US" sz="1400"/>
          </a:p>
          <a:p>
            <a:r>
              <a:rPr lang="zh-TW" altLang="en-US" sz="1400"/>
              <a:t>    width: 353px;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    opacity:0.6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2390" y="1784985"/>
            <a:ext cx="2980690" cy="4096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3960495"/>
            <a:ext cx="43459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98085" y="395605"/>
            <a:ext cx="3507105" cy="6067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.bird1{</a:t>
            </a:r>
            <a:endParaRPr lang="zh-TW" altLang="en-US" sz="1400"/>
          </a:p>
          <a:p>
            <a:r>
              <a:rPr lang="zh-TW" altLang="en-US" sz="1400"/>
              <a:t>    background-image: url(image/bird1.png);   </a:t>
            </a:r>
            <a:endParaRPr lang="zh-TW" altLang="en-US" sz="1400"/>
          </a:p>
          <a:p>
            <a:r>
              <a:rPr lang="zh-TW" altLang="en-US" sz="1400"/>
              <a:t>    bottom: 650px;   </a:t>
            </a:r>
            <a:endParaRPr lang="zh-TW" altLang="en-US" sz="1400"/>
          </a:p>
          <a:p>
            <a:r>
              <a:rPr lang="zh-TW" altLang="en-US" sz="1400"/>
              <a:t>    left: 85%;       </a:t>
            </a:r>
            <a:endParaRPr lang="zh-TW" altLang="en-US" sz="1400"/>
          </a:p>
          <a:p>
            <a:r>
              <a:rPr lang="zh-TW" altLang="en-US" sz="1400"/>
              <a:t>    height: 44px;</a:t>
            </a:r>
            <a:endParaRPr lang="zh-TW" altLang="en-US" sz="1400"/>
          </a:p>
          <a:p>
            <a:r>
              <a:rPr lang="zh-TW" altLang="en-US" sz="1400"/>
              <a:t>    width: 32px;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.bird2{</a:t>
            </a:r>
            <a:endParaRPr lang="zh-TW" altLang="en-US" sz="1400"/>
          </a:p>
          <a:p>
            <a:r>
              <a:rPr lang="zh-TW" altLang="en-US" sz="1400"/>
              <a:t>    background-image: url(image/bird2.png);   </a:t>
            </a:r>
            <a:endParaRPr lang="zh-TW" altLang="en-US" sz="1400"/>
          </a:p>
          <a:p>
            <a:r>
              <a:rPr lang="zh-TW" altLang="en-US" sz="1400"/>
              <a:t>    bottom: 640px;   </a:t>
            </a:r>
            <a:endParaRPr lang="zh-TW" altLang="en-US" sz="1400"/>
          </a:p>
          <a:p>
            <a:r>
              <a:rPr lang="zh-TW" altLang="en-US" sz="1400"/>
              <a:t>    left: 81%; </a:t>
            </a:r>
            <a:endParaRPr lang="zh-TW" altLang="en-US" sz="1400"/>
          </a:p>
          <a:p>
            <a:r>
              <a:rPr lang="zh-TW" altLang="en-US" sz="1400"/>
              <a:t>    height: 42px;</a:t>
            </a:r>
            <a:endParaRPr lang="zh-TW" altLang="en-US" sz="1400"/>
          </a:p>
          <a:p>
            <a:r>
              <a:rPr lang="zh-TW" altLang="en-US" sz="1400"/>
              <a:t>    width: 66px;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.bird3{</a:t>
            </a:r>
            <a:endParaRPr lang="zh-TW" altLang="en-US" sz="1400"/>
          </a:p>
          <a:p>
            <a:r>
              <a:rPr lang="zh-TW" altLang="en-US" sz="1400"/>
              <a:t>    background-image: url(image/bird3.png);   </a:t>
            </a:r>
            <a:endParaRPr lang="zh-TW" altLang="en-US" sz="1400"/>
          </a:p>
          <a:p>
            <a:r>
              <a:rPr lang="zh-TW" altLang="en-US" sz="1400"/>
              <a:t>    bottom: 600px;   </a:t>
            </a:r>
            <a:endParaRPr lang="zh-TW" altLang="en-US" sz="1400"/>
          </a:p>
          <a:p>
            <a:r>
              <a:rPr lang="zh-TW" altLang="en-US" sz="1400"/>
              <a:t>    left: 80%;  </a:t>
            </a:r>
            <a:endParaRPr lang="zh-TW" altLang="en-US" sz="1400"/>
          </a:p>
          <a:p>
            <a:r>
              <a:rPr lang="zh-TW" altLang="en-US" sz="1400"/>
              <a:t>    height: 36px;</a:t>
            </a:r>
            <a:endParaRPr lang="zh-TW" altLang="en-US" sz="1400"/>
          </a:p>
          <a:p>
            <a:r>
              <a:rPr lang="zh-TW" altLang="en-US" sz="1400"/>
              <a:t>    width: 48px;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.bird4{</a:t>
            </a:r>
            <a:endParaRPr lang="zh-TW" altLang="en-US" sz="1400"/>
          </a:p>
          <a:p>
            <a:r>
              <a:rPr lang="zh-TW" altLang="en-US" sz="1400"/>
              <a:t>    background-image: url(image/bird4.png);    </a:t>
            </a:r>
            <a:endParaRPr lang="zh-TW" altLang="en-US" sz="1400"/>
          </a:p>
          <a:p>
            <a:r>
              <a:rPr lang="zh-TW" altLang="en-US" sz="1400"/>
              <a:t>    bottom: 550px;    </a:t>
            </a:r>
            <a:endParaRPr lang="zh-TW" altLang="en-US" sz="1400"/>
          </a:p>
          <a:p>
            <a:r>
              <a:rPr lang="zh-TW" altLang="en-US" sz="1400"/>
              <a:t>    left: 75%;  </a:t>
            </a:r>
            <a:endParaRPr lang="zh-TW" altLang="en-US" sz="1400"/>
          </a:p>
          <a:p>
            <a:r>
              <a:rPr lang="zh-TW" altLang="en-US" sz="1400"/>
              <a:t>    height: 88px;</a:t>
            </a:r>
            <a:endParaRPr lang="zh-TW" altLang="en-US" sz="1400"/>
          </a:p>
          <a:p>
            <a:r>
              <a:rPr lang="zh-TW" altLang="en-US" sz="1400"/>
              <a:t>    width: 64px;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sp>
        <p:nvSpPr>
          <p:cNvPr id="10" name="文字方塊 9"/>
          <p:cNvSpPr txBox="1"/>
          <p:nvPr/>
        </p:nvSpPr>
        <p:spPr>
          <a:xfrm>
            <a:off x="1299210" y="1403985"/>
            <a:ext cx="2540000" cy="1586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.bird{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background-repeat: no-repeat;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position: 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background-size: auto auto;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background-size: contain;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margin: 0px 15px;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1987550"/>
            <a:ext cx="3444240" cy="288353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586845" y="190563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491470" y="218122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363200" y="3492500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747760" y="337248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3961130"/>
            <a:ext cx="473837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(5) Javascript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94945" y="2209165"/>
            <a:ext cx="5770880" cy="4147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&lt;div id="scene"&gt;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data-depth="0.05"</a:t>
            </a:r>
            <a:r>
              <a:rPr lang="zh-TW" altLang="en-US" sz="1400">
                <a:sym typeface="+mn-ea"/>
              </a:rPr>
              <a:t> class='layer'&gt;&lt;div class="background"&gt;&lt;/div&gt;&lt;/div&gt;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data-depth="0.07"</a:t>
            </a:r>
            <a:r>
              <a:rPr lang="zh-TW" altLang="en-US" sz="1400">
                <a:sym typeface="+mn-ea"/>
              </a:rPr>
              <a:t> class='layer'&gt;&lt;div class="building"&gt;&lt;/div&gt;&lt;/div&gt;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data-depth="0.1"</a:t>
            </a:r>
            <a:r>
              <a:rPr lang="zh-TW" altLang="en-US" sz="1400">
                <a:sym typeface="+mn-ea"/>
              </a:rPr>
              <a:t>    class='layer'&gt;&lt;div class="bird bird1"&gt;&lt;/div&gt;&lt;/div&gt;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data-depth="0.135"</a:t>
            </a:r>
            <a:r>
              <a:rPr lang="zh-TW" altLang="en-US" sz="1400">
                <a:sym typeface="+mn-ea"/>
              </a:rPr>
              <a:t>class='layer'&gt;&lt;div class="bird bird2"&gt;&lt;/div&gt;&lt;/div&gt;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data-depth="0.165"</a:t>
            </a:r>
            <a:r>
              <a:rPr lang="zh-TW" altLang="en-US" sz="1400">
                <a:sym typeface="+mn-ea"/>
              </a:rPr>
              <a:t>class='layer'&gt;&lt;div class="bird bird3"&gt;&lt;/div&gt;&lt;/div&gt; 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data-depth="0.17" </a:t>
            </a:r>
            <a:r>
              <a:rPr lang="zh-TW" altLang="en-US" sz="1400">
                <a:sym typeface="+mn-ea"/>
              </a:rPr>
              <a:t> class='layer'&gt;&lt;div class="shadow"&gt;&lt;/div&gt;&lt;/div&gt;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data-depth="0.2"</a:t>
            </a:r>
            <a:r>
              <a:rPr lang="zh-TW" altLang="en-US" sz="1400">
                <a:sym typeface="+mn-ea"/>
              </a:rPr>
              <a:t>    class='layer'&gt;&lt;div class="fan"&gt;&lt;/div&gt;&lt;/div&gt;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data-depth="0.25"</a:t>
            </a:r>
            <a:r>
              <a:rPr lang="zh-TW" altLang="en-US" sz="1400">
                <a:sym typeface="+mn-ea"/>
              </a:rPr>
              <a:t>  class='layer'&gt;&lt;div class="bird bird4"&gt;&lt;/div&gt;&lt;/div&gt;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&lt;/div&gt;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&lt;script&gt;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scene = document.getElementById('scene');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parallaxInstance = new Parallax(scene, {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    relativeInput: true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});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&lt;/script&gt;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8445" y="1546225"/>
            <a:ext cx="4135120" cy="306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&lt;script src="js/parallax.min.js"&gt;&lt;/script&gt;</a:t>
            </a:r>
            <a:endParaRPr lang="zh-TW" altLang="en-US" sz="1400">
              <a:sym typeface="+mn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325" y="334010"/>
            <a:ext cx="5594985" cy="294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03315" y="4016375"/>
            <a:ext cx="3209290" cy="13735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.fan{  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animation-name:swing;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animation-duration:1s;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animation-timing-function:ease-in-out;</a:t>
            </a:r>
            <a:endParaRPr lang="zh-TW" altLang="en-US" sz="1400">
              <a:sym typeface="+mn-ea"/>
            </a:endParaRPr>
          </a:p>
          <a:p>
            <a:pPr lvl="0" algn="l"/>
            <a:r>
              <a:rPr lang="en-US" altLang="zh-TW" sz="1400">
                <a:sym typeface="+mn-ea"/>
              </a:rPr>
              <a:t>}</a:t>
            </a:r>
            <a:endParaRPr lang="en-US" altLang="zh-TW" sz="1400">
              <a:sym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12605" y="4016375"/>
            <a:ext cx="2678430" cy="2226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@keyframes swing{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03315" y="3650615"/>
            <a:ext cx="28994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風機加上微微鐘擺效果</a:t>
            </a:r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4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ul,ol,li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清單</a:t>
            </a:r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>
            <a:spLocks noGrp="1"/>
          </p:cNvSpPr>
          <p:nvPr/>
        </p:nvSpPr>
        <p:spPr>
          <a:xfrm>
            <a:off x="677334" y="1567543"/>
            <a:ext cx="8596668" cy="447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的清單，有分成以下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(Unordered List)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(Ordered List)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rgbClr val="5FCBEF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endParaRPr lang="en-US" altLang="zh-TW" dirty="0"/>
          </a:p>
        </p:txBody>
      </p:sp>
      <p:sp>
        <p:nvSpPr>
          <p:cNvPr id="17" name="向右箭號 16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26579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nav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導覽列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j-cs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7861935" y="1081405"/>
            <a:ext cx="0" cy="47478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-311549"/>
            <a:ext cx="4502332" cy="580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BootStrap5</a:t>
            </a:r>
            <a:endParaRPr lang="en-US" altLang="zh-TW" sz="1600" dirty="0">
              <a:solidFill>
                <a:schemeClr val="tx2"/>
              </a:solidFill>
              <a:latin typeface="新細明體" panose="02020500000000000000" pitchFamily="18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184" y="1646794"/>
            <a:ext cx="1981477" cy="1524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439" y="2103928"/>
            <a:ext cx="2800350" cy="895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05184" y="1277462"/>
            <a:ext cx="5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開啟資料夾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開啟桌面建立的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箭號: 向右 12"/>
          <p:cNvSpPr/>
          <p:nvPr/>
        </p:nvSpPr>
        <p:spPr>
          <a:xfrm>
            <a:off x="5737979" y="2603731"/>
            <a:ext cx="146794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83" y="1646794"/>
            <a:ext cx="2800741" cy="236253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014483" y="1282305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安裝繁中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3" y="4556993"/>
            <a:ext cx="2838846" cy="181952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005312" y="4187661"/>
            <a:ext cx="280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184" y="3489437"/>
            <a:ext cx="6269829" cy="2887085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>
            <a:off x="3757273" y="5231360"/>
            <a:ext cx="69518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45069" y="4117408"/>
            <a:ext cx="17585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作品說明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九大秘境 規劃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9145" y="1627505"/>
            <a:ext cx="4180205" cy="35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RWD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，手機板為主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驗收以手機板為主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內容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必須有導覽列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九大旅遊景點以圖片列表呈現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有報名表單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有頁尾述明網站所屬單位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613400" y="175895"/>
            <a:ext cx="5739765" cy="6297295"/>
            <a:chOff x="10256" y="369"/>
            <a:chExt cx="8268" cy="90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6" y="369"/>
              <a:ext cx="8268" cy="388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8" y="4249"/>
              <a:ext cx="8266" cy="390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4" y="7368"/>
              <a:ext cx="8102" cy="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九大秘境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65630" y="1199515"/>
            <a:ext cx="323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1567815"/>
            <a:ext cx="6445885" cy="2839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4808220"/>
            <a:ext cx="5543550" cy="1724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75460" y="4597400"/>
            <a:ext cx="4018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</a:t>
            </a:r>
            <a:r>
              <a:rPr lang="en-US" altLang="zh-TW"/>
              <a:t>cdn</a:t>
            </a:r>
            <a:r>
              <a:rPr lang="zh-TW" altLang="en-US"/>
              <a:t>提供之連結貼入網頁</a:t>
            </a:r>
            <a:r>
              <a:rPr lang="en-US" altLang="zh-TW"/>
              <a:t>&lt;head&gt;</a:t>
            </a:r>
            <a:r>
              <a:rPr lang="zh-TW" altLang="en-US"/>
              <a:t>內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95" y="1875155"/>
            <a:ext cx="4352925" cy="397192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6806757" y="4071857"/>
            <a:ext cx="1368675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2624455"/>
            <a:ext cx="8960485" cy="3724275"/>
          </a:xfrm>
          <a:prstGeom prst="rect">
            <a:avLst/>
          </a:prstGeom>
        </p:spPr>
      </p:pic>
      <p:sp>
        <p:nvSpPr>
          <p:cNvPr id="6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bootstrap grid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系統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0780" y="2240915"/>
            <a:ext cx="25450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/>
              <a:t>class = '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row-cols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n'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0454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542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3825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>
            <a:spLocks noGrp="1"/>
          </p:cNvSpPr>
          <p:nvPr/>
        </p:nvSpPr>
        <p:spPr>
          <a:xfrm>
            <a:off x="779145" y="1199515"/>
            <a:ext cx="8596630" cy="113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製作響應式網頁的基礎，將整個網頁可見區域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(viewport)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，建立的流動型網格系統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(fluid grid system)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的網格系統，包含預先定義的類別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，可以快速設計網頁版面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05660" y="2774950"/>
            <a:ext cx="111760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zh-TW" altLang="en-US">
                <a:solidFill>
                  <a:srgbClr val="FF0000"/>
                </a:solidFill>
              </a:rPr>
              <a:t>有這些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99455" y="5507355"/>
            <a:ext cx="218503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n</a:t>
            </a:r>
            <a:r>
              <a:rPr lang="zh-TW" altLang="en-US">
                <a:solidFill>
                  <a:schemeClr val="tx1"/>
                </a:solidFill>
              </a:rPr>
              <a:t>可以代入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 </a:t>
            </a:r>
            <a:r>
              <a:rPr lang="zh-TW" altLang="en-US">
                <a:solidFill>
                  <a:schemeClr val="tx1"/>
                </a:solidFill>
              </a:rPr>
              <a:t>到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12</a:t>
            </a:r>
            <a:endParaRPr lang="en-US" altLang="zh-TW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導覽列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4495" y="1884680"/>
            <a:ext cx="6192520" cy="3404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&lt;nav&gt;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href="#"&gt;旅遊網站&lt;/a&gt;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href="#"&gt;項目1&lt;/a&gt;&lt;/li&gt;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href="#"&gt;項目2&lt;/a&gt;&lt;/li&gt;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href="#"&gt;項目3&lt;/a&gt;&lt;/li&gt;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&lt;/nav&gt;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835" y="2646680"/>
            <a:ext cx="39179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68470" y="75565"/>
            <a:ext cx="9070340" cy="672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id="secret"&gt;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&lt;h1&gt;&lt;b&gt;九大秘境&lt;/b&gt;&lt;/h1&gt;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src="image/51.jpg" alt="嘉明湖"&gt;&lt;h6&gt;「天使的眼淚」嘉明湖 @ 台東 海端&lt;/h6&gt;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src="image/52.jpg" alt="老梅綠石槽"&gt;&lt;h6&gt;老梅綠石槽 @ 新北 石門&lt;/h6&gt;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src="image/53.jpg" alt="阿里山隙頂"&gt;&lt;h6&gt;阿里山隙頂 @ 嘉義 阿里山&lt;/h6&gt;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src="image/54.jpg" alt="「天空之城」十三層遺址"&gt;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&lt;h6&gt;「天空之城」十三層遺址 @ 新北 九份&lt;/h6&gt;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src="image/55.jpg" alt="栗松溫泉"&gt;&lt;h6&gt;栗松溫泉 @ 台東 海端&lt;/h6&gt;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src="image/56.jpg" alt="鷹石尖"&gt;&lt;h6&gt;鷹石尖 @ 宜蘭 頭城&lt;/h6&gt;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src="image/57.jpg" alt="能高安東軍"&gt;&lt;h6&gt;能高安東軍 @ 南投 花蓮&lt;/h6&gt;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src="image/58.jpg" alt="忘憂森林"&gt;&lt;h6&gt;忘憂森林 @ 南投 竹山&lt;/h6&gt;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src="image/59.jpg" alt="高美濕地"&gt;&lt;h6&gt;高美濕地 @ 台中 清水&lt;/h6&gt;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1338580"/>
            <a:ext cx="2504440" cy="501777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1195" y="1092835"/>
            <a:ext cx="10682605" cy="3678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&lt;div id="reg"&gt;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&lt;h1&gt;&lt;b&gt;貼心服務&lt;/b&gt;&lt;/h1&gt;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&lt;h4&gt;請填寫資料，我們樂意為您服務&lt;/h4&gt;&lt;br&gt;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&lt;form action="#" method="post"&gt;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id="usr_name" placeholder="姓名"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id="usr_male" name="usr_gender" value="male" checked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先生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id="usr_female" name="usr_gender" value="female"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小姐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type="email" id="usr_email" placeholder="電子信箱"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id="usr_phone" placeholder="聯絡電話"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&lt;textarea id="usr_note" rows="3" placeholder="備註"&gt;&lt;/textarea&gt;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type="submit" value="請聯絡我"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&lt;/form&gt;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665" y="4652645"/>
            <a:ext cx="8877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1005205" y="1344930"/>
            <a:ext cx="8596630" cy="166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  <a:endParaRPr lang="zh-TW" altLang="en-US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&lt;footer&gt;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段一樣是放在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div.container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內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5092700"/>
            <a:ext cx="7355205" cy="40767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9865" y="3319145"/>
            <a:ext cx="768731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&lt;footer&gt;</a:t>
            </a:r>
            <a:endParaRPr lang="zh-TW" altLang="en-US"/>
          </a:p>
          <a:p>
            <a:r>
              <a:rPr lang="zh-TW" altLang="en-US"/>
              <a:t>            &lt;p&gt;Copyright &amp;copy; 2021 iPower Travel Inc. All rights reserved.&lt;/p&gt;</a:t>
            </a:r>
            <a:endParaRPr lang="zh-TW" altLang="en-US"/>
          </a:p>
          <a:p>
            <a:r>
              <a:rPr lang="zh-TW" altLang="en-US"/>
              <a:t>        &lt;/footer&gt;</a:t>
            </a:r>
            <a:endParaRPr lang="zh-TW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導覽列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NAVBAR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485" y="1896745"/>
            <a:ext cx="11712575" cy="419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&lt;nav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 navbar-expand-lg bg-body-tertiary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  <a:sym typeface="+mn-ea"/>
              </a:rPr>
              <a:t> fixed-top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class="navbar-brand"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href="#"&gt;旅遊網站&lt;/a&gt;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&lt;button class="navbar-toggler" type="button" data-bs-toggle="collapse"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data-bs-target="#navbarSupportedContent" aria-controls="navbarSupportedContent" aria-expanded="false"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aria-label="Toggle navigation"&gt;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&lt;span class="navbar-toggler-icon"&gt;&lt;/span&gt;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&lt;/button&gt;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class="collapse navbar-collapse  ms-3"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class="navbar-nav m</a:t>
            </a:r>
            <a:r>
              <a:rPr lang="zh-TW" altLang="en-US" sz="1600" b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-auto mb-2 mb-lg-0"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href="#"&gt;項目1&lt;/a&gt;&lt;/li&gt;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href="#"&gt;項目2&lt;/a&gt;&lt;/li&gt;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href="#"&gt;項目3&lt;/a&gt;&lt;/li&gt;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&lt;/nav&gt;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0205" y="160020"/>
            <a:ext cx="4633595" cy="24028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79145" y="1198880"/>
            <a:ext cx="44240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4452620"/>
            <a:ext cx="3295650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CARD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card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58445" y="1705610"/>
            <a:ext cx="8065135" cy="420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&lt;div id="secret"&gt;</a:t>
            </a:r>
            <a:endParaRPr lang="zh-TW" altLang="en-US"/>
          </a:p>
          <a:p>
            <a:r>
              <a:rPr lang="zh-TW" altLang="en-US"/>
              <a:t>       &lt;h1&gt;&lt;b&gt;九大秘境&lt;/b&gt;&lt;/h1&gt;</a:t>
            </a:r>
            <a:endParaRPr lang="zh-TW" altLang="en-US"/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&lt;div class="row row-cols-1 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row-cols-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sm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2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>
                <a:solidFill>
                  <a:srgbClr val="FF0000"/>
                </a:solidFill>
              </a:rPr>
              <a:t>row-cols-md-3 g-4"&gt;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&lt;div class="col"&gt;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    &lt;div </a:t>
            </a:r>
            <a:r>
              <a:rPr lang="zh-TW" altLang="en-US">
                <a:solidFill>
                  <a:srgbClr val="FF0000"/>
                </a:solidFill>
              </a:rPr>
              <a:t>class="card"</a:t>
            </a:r>
            <a:r>
              <a:rPr lang="zh-TW" altLang="en-US"/>
              <a:t>&gt;</a:t>
            </a:r>
            <a:endParaRPr lang="zh-TW" altLang="en-US"/>
          </a:p>
          <a:p>
            <a:r>
              <a:rPr lang="zh-TW" altLang="en-US"/>
              <a:t>                        &lt;img </a:t>
            </a:r>
            <a:r>
              <a:rPr lang="zh-TW" altLang="en-US">
                <a:solidFill>
                  <a:srgbClr val="FF0000"/>
                </a:solidFill>
              </a:rPr>
              <a:t>class="card-img-top" </a:t>
            </a:r>
            <a:r>
              <a:rPr lang="zh-TW" altLang="en-US"/>
              <a:t>src="image/51.jpg" alt="嘉明湖"&gt;</a:t>
            </a:r>
            <a:endParaRPr lang="zh-TW" altLang="en-US"/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&lt;div class="card-body"&gt;</a:t>
            </a:r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/>
              <a:t>                            &lt;h6 </a:t>
            </a:r>
            <a:r>
              <a:rPr lang="zh-TW" altLang="en-US">
                <a:solidFill>
                  <a:srgbClr val="FF0000"/>
                </a:solidFill>
              </a:rPr>
              <a:t>class="card-title"</a:t>
            </a:r>
            <a:r>
              <a:rPr lang="zh-TW" altLang="en-US"/>
              <a:t>&gt;「天使的眼淚」嘉明湖 @ 台東 海端&lt;/h6&gt;</a:t>
            </a:r>
            <a:endParaRPr lang="zh-TW" altLang="en-US"/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&lt;/div&gt;</a:t>
            </a:r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/>
              <a:t>                    &lt;/div&gt;</a:t>
            </a:r>
            <a:endParaRPr lang="zh-TW" altLang="en-US"/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&lt;/div&gt;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</a:t>
            </a:r>
            <a:r>
              <a:rPr lang="en-US" altLang="zh-TW"/>
              <a:t>.............................(</a:t>
            </a:r>
            <a:r>
              <a:rPr lang="zh-TW" altLang="en-US"/>
              <a:t>其餘比照處理</a:t>
            </a:r>
            <a:r>
              <a:rPr lang="en-US" altLang="zh-TW"/>
              <a:t>)</a:t>
            </a:r>
            <a:endParaRPr lang="en-US" altLang="zh-TW"/>
          </a:p>
          <a:p>
            <a:r>
              <a:rPr lang="zh-TW" altLang="en-US"/>
              <a:t>              </a:t>
            </a:r>
            <a:endParaRPr lang="zh-TW" altLang="en-US"/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&lt;/div&gt;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185" y="264160"/>
            <a:ext cx="4524375" cy="225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580" y="2680335"/>
            <a:ext cx="2314575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8630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step1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拆成左右兩區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6340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的各樣範例套用過來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58445" y="1583055"/>
            <a:ext cx="10827385" cy="4757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&lt;div id="reg" </a:t>
            </a:r>
            <a:r>
              <a:rPr lang="zh-TW" altLang="en-US">
                <a:solidFill>
                  <a:srgbClr val="FF0000"/>
                </a:solidFill>
              </a:rPr>
              <a:t>class='row row-cols-1 row-cols-sm-1 row-cols-md-2 text-center'&gt;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&lt;div class="col"&gt;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&lt;h1&gt;&lt;b&gt;貼心服務&lt;/b&gt;&lt;/h1&gt;</a:t>
            </a:r>
            <a:endParaRPr lang="zh-TW" altLang="en-US"/>
          </a:p>
          <a:p>
            <a:r>
              <a:rPr lang="zh-TW" altLang="en-US"/>
              <a:t>                &lt;h4&gt;請填寫資料，我們樂意為您服務&lt;/h4&gt;&lt;br&gt;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&lt;div class="col"&gt;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&lt;form action="#" method="post"&gt;</a:t>
            </a:r>
            <a:endParaRPr lang="zh-TW" altLang="en-US"/>
          </a:p>
          <a:p>
            <a:r>
              <a:rPr lang="zh-TW" altLang="en-US"/>
              <a:t>                    &lt;input type="text" id="usr_name" placeholder="姓名" /&gt;</a:t>
            </a:r>
            <a:endParaRPr lang="zh-TW" altLang="en-US"/>
          </a:p>
          <a:p>
            <a:r>
              <a:rPr lang="zh-TW" altLang="en-US"/>
              <a:t>                    &lt;input type="radio" id="usr_male" name="usr_gender" value="male" checked /&gt; 先生</a:t>
            </a:r>
            <a:endParaRPr lang="zh-TW" altLang="en-US"/>
          </a:p>
          <a:p>
            <a:r>
              <a:rPr lang="zh-TW" altLang="en-US"/>
              <a:t>                    &lt;input type="radio" id="usr_female" name="usr_gender" value="female" /&gt; 小姐</a:t>
            </a:r>
            <a:endParaRPr lang="zh-TW" altLang="en-US"/>
          </a:p>
          <a:p>
            <a:r>
              <a:rPr lang="zh-TW" altLang="en-US"/>
              <a:t>                    &lt;input type="email" id="usr_email" placeholder="電子信箱" /&gt;</a:t>
            </a:r>
            <a:endParaRPr lang="zh-TW" altLang="en-US"/>
          </a:p>
          <a:p>
            <a:r>
              <a:rPr lang="zh-TW" altLang="en-US"/>
              <a:t>                    &lt;input type="text" id="usr_phone" placeholder="聯絡電話" /&gt;</a:t>
            </a:r>
            <a:endParaRPr lang="zh-TW" altLang="en-US"/>
          </a:p>
          <a:p>
            <a:r>
              <a:rPr lang="zh-TW" altLang="en-US"/>
              <a:t>                    &lt;textarea id="usr_note" rows="3" placeholder="備註"&gt;&lt;/textarea&gt;</a:t>
            </a:r>
            <a:endParaRPr lang="zh-TW" altLang="en-US"/>
          </a:p>
          <a:p>
            <a:r>
              <a:rPr lang="zh-TW" altLang="en-US"/>
              <a:t>                    &lt;input type="submit" value="請聯絡我" /&gt;</a:t>
            </a:r>
            <a:endParaRPr lang="zh-TW" altLang="en-US"/>
          </a:p>
          <a:p>
            <a:r>
              <a:rPr lang="zh-TW" altLang="en-US"/>
              <a:t>                &lt;/form&gt;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&lt;/div&gt;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3990" y="5659755"/>
            <a:ext cx="72675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(Client-Server Model)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99234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伺服器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 Side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97568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用戶端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Client Side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103467" y="2586551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線單箭頭接點 18"/>
          <p:cNvCxnSpPr/>
          <p:nvPr/>
        </p:nvCxnSpPr>
        <p:spPr>
          <a:xfrm>
            <a:off x="3103467" y="2098873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0" name="文字方塊 19"/>
          <p:cNvSpPr txBox="1"/>
          <p:nvPr/>
        </p:nvSpPr>
        <p:spPr>
          <a:xfrm>
            <a:off x="3806809" y="15769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Request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51634" y="2689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Response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2" name="圓角矩形 15"/>
          <p:cNvSpPr/>
          <p:nvPr/>
        </p:nvSpPr>
        <p:spPr>
          <a:xfrm>
            <a:off x="3823099" y="1916310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網址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2E946B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3" name="圓角矩形 16"/>
          <p:cNvSpPr/>
          <p:nvPr/>
        </p:nvSpPr>
        <p:spPr>
          <a:xfrm>
            <a:off x="3823099" y="2403988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HTML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文件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2E946B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27118" y="3167990"/>
            <a:ext cx="11378555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主從式架構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(Client-Server Model)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是一種網路架構，將用戶端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和伺服器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(server)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分開，每一個用戶端軟體都可以向一個伺服器傳送請求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使用手機看網頁時，手機上的瀏覽器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(browser)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就是用戶端，用戶端瀏覽器依據網址，查詢網域名稱系統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(Domain Name System, DNS)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找到伺服器的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位址，傳送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給伺服器，伺服器依據請求，處理及製作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文件，包在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回應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內，傳送給用戶端瀏覽器，以呈現網頁。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瀏覽器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下載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器，下載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檔案，圖片、語音等檔案至用戶本機上執行。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step2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姓名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性別同一行；信箱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電話同一行；備註一行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2450" y="1018540"/>
            <a:ext cx="11814810" cy="580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500"/>
              <a:t>&lt;form action="#" method="post"&gt;</a:t>
            </a:r>
            <a:endParaRPr lang="zh-TW" altLang="en-US" sz="1500"/>
          </a:p>
          <a:p>
            <a:r>
              <a:rPr lang="zh-TW" altLang="en-US" sz="1500"/>
              <a:t>      </a:t>
            </a:r>
            <a:r>
              <a:rPr lang="zh-TW" altLang="en-US" sz="1500">
                <a:solidFill>
                  <a:srgbClr val="FF0000"/>
                </a:solidFill>
              </a:rPr>
              <a:t>  &lt;div class='row'&gt;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class='col-7'&gt;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type="text" id="usr_name" placeholder="姓名"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class='form-control'/</a:t>
            </a:r>
            <a:r>
              <a:rPr lang="zh-TW" altLang="en-US" sz="1500"/>
              <a:t>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class='col-5'&gt;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type="radio" id="usr_male" name="usr_gender" value="male" checked /&gt; 先生</a:t>
            </a:r>
            <a:endParaRPr lang="zh-TW" altLang="en-US" sz="1500"/>
          </a:p>
          <a:p>
            <a:r>
              <a:rPr lang="zh-TW" altLang="en-US" sz="1500"/>
              <a:t>                            &lt;input type="radio" id="usr_female" name="usr_gender" value="female" /&gt; 小姐</a:t>
            </a:r>
            <a:endParaRPr lang="zh-TW" altLang="en-US" sz="1500"/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&lt;div class='row row-cols-1 row-cols-sm-1 row-cols-md-2 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type="email" id="usr_email"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placeholder="電子信箱" /&gt;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type="text" id="usr_phone"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placeholder="聯絡電話" /&gt;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&lt;div class='row'&gt;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</a:t>
            </a:r>
            <a:r>
              <a:rPr lang="zh-TW" altLang="en-US" sz="1500">
                <a:solidFill>
                  <a:srgbClr val="0070C0"/>
                </a:solidFill>
              </a:rPr>
              <a:t>  </a:t>
            </a:r>
            <a:r>
              <a:rPr lang="en-US" altLang="zh-TW" sz="1500">
                <a:solidFill>
                  <a:srgbClr val="0070C0"/>
                </a:solidFill>
              </a:rPr>
              <a:t>&lt;</a:t>
            </a:r>
            <a:r>
              <a:rPr lang="zh-TW" altLang="en-US" sz="1500">
                <a:solidFill>
                  <a:srgbClr val="0070C0"/>
                </a:solidFill>
              </a:rPr>
              <a:t>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&lt;textarea id="usr_note" rows="3"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placeholder="備註"&gt;&lt;/textarea&gt;</a:t>
            </a:r>
            <a:endParaRPr lang="zh-TW" altLang="en-US" sz="1500"/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&lt;input type="submit"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 class='btn btn-info' </a:t>
            </a:r>
            <a:r>
              <a:rPr lang="zh-TW" altLang="en-US" sz="1500"/>
              <a:t>value="請聯絡我" /&gt;</a:t>
            </a:r>
            <a:endParaRPr lang="zh-TW" altLang="en-US" sz="1500"/>
          </a:p>
          <a:p>
            <a:r>
              <a:rPr lang="zh-TW" altLang="en-US" sz="1500"/>
              <a:t>   &lt;/form&gt;</a:t>
            </a:r>
            <a:endParaRPr lang="zh-TW" altLang="en-US" sz="15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step3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性別套用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inline radio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0" y="504825"/>
            <a:ext cx="3390900" cy="2095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9080" y="2372995"/>
            <a:ext cx="10854055" cy="2532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&lt;div class='col-5'&gt;</a:t>
            </a:r>
            <a:endParaRPr lang="zh-TW" altLang="en-US" sz="1600"/>
          </a:p>
          <a:p>
            <a:r>
              <a:rPr lang="zh-TW" altLang="en-US" sz="1600">
                <a:solidFill>
                  <a:srgbClr val="FF0000"/>
                </a:solidFill>
              </a:rPr>
              <a:t>        &lt;div class="form-check form-check-inline"&gt;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id="usr_male" value="option1" </a:t>
            </a:r>
            <a:r>
              <a:rPr lang="zh-TW" altLang="en-US" sz="1600">
                <a:solidFill>
                  <a:schemeClr val="tx1"/>
                </a:solidFill>
              </a:rPr>
              <a:t>checked</a:t>
            </a:r>
            <a:r>
              <a:rPr lang="zh-TW" altLang="en-US" sz="1600">
                <a:solidFill>
                  <a:srgbClr val="FF0000"/>
                </a:solidFill>
              </a:rPr>
              <a:t>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for="usr_male"&gt;</a:t>
            </a:r>
            <a:r>
              <a:rPr lang="zh-TW" altLang="en-US" sz="1600">
                <a:solidFill>
                  <a:schemeClr val="tx1"/>
                </a:solidFill>
              </a:rPr>
              <a:t>先生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&lt;div class="form-check form-check-inline"&gt;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id="usr_female" value="option2"&gt;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for="usr_female"&gt;</a:t>
            </a:r>
            <a:r>
              <a:rPr lang="zh-TW" altLang="en-US" sz="1600">
                <a:solidFill>
                  <a:schemeClr val="tx1"/>
                </a:solidFill>
              </a:rPr>
              <a:t>小姐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/>
              <a:t>&lt;/div&gt;</a:t>
            </a:r>
            <a:endParaRPr lang="zh-TW" altLang="en-US" sz="1600"/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28194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範例複製進去後修改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80" y="5226685"/>
            <a:ext cx="53244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step4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垂直置中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17081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增加以下片段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9145" y="1586230"/>
            <a:ext cx="490982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  <a:endParaRPr lang="zh-TW" altLang="en-US"/>
          </a:p>
          <a:p>
            <a:r>
              <a:rPr lang="zh-TW" altLang="en-US"/>
              <a:t>        .va {</a:t>
            </a:r>
            <a:endParaRPr lang="zh-TW" altLang="en-US"/>
          </a:p>
          <a:p>
            <a:r>
              <a:rPr lang="zh-TW" altLang="en-US"/>
              <a:t>            display: flex;</a:t>
            </a:r>
            <a:endParaRPr lang="zh-TW" altLang="en-US"/>
          </a:p>
          <a:p>
            <a:r>
              <a:rPr lang="zh-TW" altLang="en-US"/>
              <a:t>            justify-content: center;</a:t>
            </a:r>
            <a:endParaRPr lang="zh-TW" altLang="en-US"/>
          </a:p>
          <a:p>
            <a:r>
              <a:rPr lang="zh-TW" altLang="en-US"/>
              <a:t>            align-items: center;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zh-TW" altLang="en-US"/>
              <a:t>    &lt;/style&gt;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1155" y="1717675"/>
            <a:ext cx="7522210" cy="41687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96050" y="1199515"/>
            <a:ext cx="330136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然後在以下兩個位置加入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96050" y="197675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755890" y="466153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5317490"/>
            <a:ext cx="646430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492885"/>
            <a:ext cx="7400925" cy="53625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step5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調整間距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底下三個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class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mb-3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96440" y="166306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96440" y="613600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4932680" y="4709160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40" y="2854325"/>
            <a:ext cx="47148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>
                <a:sym typeface="+mn-ea"/>
              </a:rPr>
              <a:t> justify-content-center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740" y="1504315"/>
            <a:ext cx="8196580" cy="1739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  </a:t>
            </a:r>
            <a:r>
              <a:rPr lang="zh-TW" altLang="en-US"/>
              <a:t>      &lt;footer class="row justify-content-center"&gt;</a:t>
            </a:r>
            <a:endParaRPr lang="zh-TW" altLang="en-US"/>
          </a:p>
          <a:p>
            <a:r>
              <a:rPr lang="zh-TW" altLang="en-US"/>
              <a:t>            &lt;div&gt;</a:t>
            </a:r>
            <a:endParaRPr lang="zh-TW" altLang="en-US"/>
          </a:p>
          <a:p>
            <a:r>
              <a:rPr lang="zh-TW" altLang="en-US"/>
              <a:t>                &lt;a href="#"&gt;&lt;span class="material-icons"&gt;expand_less&lt;/span&gt;&lt;/a&gt;</a:t>
            </a:r>
            <a:endParaRPr lang="zh-TW" altLang="en-US"/>
          </a:p>
          <a:p>
            <a:r>
              <a:rPr lang="zh-TW" altLang="en-US"/>
              <a:t>                &lt;p&gt;Copyright &amp;copy; 2021 iPower Travel Inc. All rights reserved.&lt;/p&gt;</a:t>
            </a:r>
            <a:endParaRPr lang="zh-TW" altLang="en-US"/>
          </a:p>
          <a:p>
            <a:r>
              <a:rPr lang="zh-TW" altLang="en-US"/>
              <a:t>            &lt;/div&gt;</a:t>
            </a:r>
            <a:endParaRPr lang="zh-TW" altLang="en-US"/>
          </a:p>
          <a:p>
            <a:r>
              <a:rPr lang="zh-TW" altLang="en-US"/>
              <a:t>        &lt;/footer&gt;</a:t>
            </a:r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05205" y="3788410"/>
            <a:ext cx="2540000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  <a:endParaRPr lang="zh-TW" altLang="en-US"/>
          </a:p>
          <a:p>
            <a:r>
              <a:rPr lang="zh-TW" altLang="en-US"/>
              <a:t>        footer {</a:t>
            </a:r>
            <a:endParaRPr lang="zh-TW" altLang="en-US"/>
          </a:p>
          <a:p>
            <a:r>
              <a:rPr lang="zh-TW" altLang="en-US"/>
              <a:t>            text-align: center;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zh-TW" altLang="en-US"/>
              <a:t>    &lt;/style&gt;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40740" y="3460115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加上一段文字置中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005" y="5535930"/>
            <a:ext cx="9572625" cy="3048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55890" y="3832860"/>
            <a:ext cx="340550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        .container&gt;div{</a:t>
            </a:r>
            <a:endParaRPr lang="zh-TW" altLang="en-US"/>
          </a:p>
          <a:p>
            <a:r>
              <a:rPr lang="zh-TW" altLang="en-US"/>
              <a:t>            margin-bottom:20px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en-US" altLang="zh-TW"/>
              <a:t>&lt;style&gt;</a:t>
            </a:r>
            <a:endParaRPr lang="en-US" altLang="zh-TW"/>
          </a:p>
        </p:txBody>
      </p:sp>
      <p:sp>
        <p:nvSpPr>
          <p:cNvPr id="16" name="文字方塊 15"/>
          <p:cNvSpPr txBox="1"/>
          <p:nvPr/>
        </p:nvSpPr>
        <p:spPr>
          <a:xfrm>
            <a:off x="7755890" y="3448685"/>
            <a:ext cx="28854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此外可以加上各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Google</a:t>
            </a:r>
            <a:r>
              <a:rPr lang="zh-TW" altLang="en-US" sz="2000" dirty="0"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Material Icons</a:t>
            </a:r>
            <a:endParaRPr lang="zh-TW" altLang="en-US" sz="2000" dirty="0"/>
          </a:p>
          <a:p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https://fonts.google.com/icons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7334" y="1534459"/>
            <a:ext cx="10077752" cy="992777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  <a:endParaRPr lang="en-US" altLang="zh-TW" dirty="0"/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</a:t>
            </a:r>
            <a:r>
              <a:rPr lang="en-US" altLang="zh-TW" dirty="0" err="1">
                <a:solidFill>
                  <a:srgbClr val="CC6600"/>
                </a:solidFill>
              </a:rPr>
              <a:t>icon?family</a:t>
            </a:r>
            <a:r>
              <a:rPr lang="en-US" altLang="zh-TW" dirty="0">
                <a:solidFill>
                  <a:srgbClr val="CC6600"/>
                </a:solidFill>
              </a:rPr>
              <a:t>=</a:t>
            </a:r>
            <a:r>
              <a:rPr lang="en-US" altLang="zh-TW" dirty="0" err="1">
                <a:solidFill>
                  <a:srgbClr val="CC6600"/>
                </a:solidFill>
              </a:rPr>
              <a:t>Material+Icons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&lt;/head&gt;</a:t>
            </a:r>
            <a:endParaRPr lang="en-US" altLang="zh-TW" dirty="0"/>
          </a:p>
        </p:txBody>
      </p:sp>
      <p:sp>
        <p:nvSpPr>
          <p:cNvPr id="26" name="內容版面配置區 2"/>
          <p:cNvSpPr>
            <a:spLocks noGrp="1"/>
          </p:cNvSpPr>
          <p:nvPr/>
        </p:nvSpPr>
        <p:spPr>
          <a:xfrm>
            <a:off x="677545" y="2911475"/>
            <a:ext cx="8596630" cy="108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77545" y="372173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place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28" name="向右箭號 27"/>
          <p:cNvSpPr/>
          <p:nvPr/>
        </p:nvSpPr>
        <p:spPr>
          <a:xfrm>
            <a:off x="6324036" y="372153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1515" y="370720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字方塊 29"/>
          <p:cNvSpPr txBox="1"/>
          <p:nvPr/>
        </p:nvSpPr>
        <p:spPr>
          <a:xfrm>
            <a:off x="677545" y="4398010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expand_less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31" name="向右箭號 30"/>
          <p:cNvSpPr/>
          <p:nvPr/>
        </p:nvSpPr>
        <p:spPr>
          <a:xfrm>
            <a:off x="6324036" y="438066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40" y="4517390"/>
            <a:ext cx="200025" cy="16192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77545" y="507301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flash_on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35" name="向右箭號 34"/>
          <p:cNvSpPr/>
          <p:nvPr/>
        </p:nvSpPr>
        <p:spPr>
          <a:xfrm>
            <a:off x="6324036" y="5055667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5048885"/>
            <a:ext cx="29591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https://getbootstrap.com/docs/5.1/components/carousel/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10852701" cy="393642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&lt;div id="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class="carousel slide" data-bs-ride="carousel"&gt;</a:t>
            </a:r>
            <a:endParaRPr lang="en-US" altLang="zh-TW" sz="1400" dirty="0"/>
          </a:p>
          <a:p>
            <a:r>
              <a:rPr lang="en-US" altLang="zh-TW" sz="1400" dirty="0"/>
              <a:t>    &lt;div class="carousel-inner"&gt;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 </a:t>
            </a:r>
            <a:r>
              <a:rPr lang="en-US" altLang="zh-TW" sz="1400" dirty="0">
                <a:solidFill>
                  <a:srgbClr val="FF0000"/>
                </a:solidFill>
              </a:rPr>
              <a:t>active</a:t>
            </a:r>
            <a:r>
              <a:rPr lang="en-US" altLang="zh-TW" sz="1400" dirty="0"/>
              <a:t>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/91.jpg"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A"&gt;&lt;/div&gt;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/92.jpg"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B"&gt;&lt;/div&gt;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/93.jpg"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C"&gt;&lt;/div&gt;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/94.jpg"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D"&gt;&lt;/div&gt;</a:t>
            </a:r>
            <a:endParaRPr lang="en-US" altLang="zh-TW" sz="1400" dirty="0"/>
          </a:p>
          <a:p>
            <a:r>
              <a:rPr lang="en-US" altLang="zh-TW" sz="1400" dirty="0"/>
              <a:t>        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/95.jpg"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E"&gt;&lt;/div&gt;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&lt;/div&gt;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&lt;button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-icon" aria-hidden="true"&gt;&lt;/span&gt;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class="visually-hidden"&gt;Previous&lt;/span&gt;</a:t>
            </a:r>
            <a:endParaRPr lang="en-US" altLang="zh-TW" sz="1400" dirty="0"/>
          </a:p>
          <a:p>
            <a:r>
              <a:rPr lang="en-US" altLang="zh-TW" sz="1400" dirty="0"/>
              <a:t>    &lt;/button&gt;</a:t>
            </a:r>
            <a:endParaRPr lang="en-US" altLang="zh-TW" sz="1400" dirty="0"/>
          </a:p>
          <a:p>
            <a:r>
              <a:rPr lang="en-US" altLang="zh-TW" sz="1400" dirty="0"/>
              <a:t>    &lt;button class="carousel-control-next"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data-bs-slide="next"&gt;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class="carousel-control-next-icon" aria-hidden="true"&gt;&lt;/span&gt;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class="visually-hidden"&gt;Next&lt;/span&gt;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&lt;/button&gt;</a:t>
            </a:r>
            <a:endParaRPr lang="en-US" altLang="zh-TW" sz="1400" dirty="0"/>
          </a:p>
          <a:p>
            <a:r>
              <a:rPr lang="en-US" altLang="zh-TW" sz="1400" dirty="0"/>
              <a:t>&lt;/div&gt;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放在導覽列跟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區塊中間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5483225" cy="13187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&lt;style&gt;</a:t>
            </a:r>
            <a:endParaRPr lang="en-US" altLang="zh-TW" sz="1400" dirty="0"/>
          </a:p>
          <a:p>
            <a:r>
              <a:rPr lang="zh-TW" altLang="en-US" sz="1400" dirty="0"/>
              <a:t>   </a:t>
            </a:r>
            <a:r>
              <a:rPr lang="en-US" altLang="zh-TW" sz="1400" dirty="0"/>
              <a:t>.carousel-item {</a:t>
            </a:r>
            <a:endParaRPr lang="en-US" altLang="zh-TW" sz="1400" dirty="0"/>
          </a:p>
          <a:p>
            <a:r>
              <a:rPr lang="en-US" altLang="zh-TW" sz="1400" dirty="0"/>
              <a:t>   </a:t>
            </a:r>
            <a:r>
              <a:rPr lang="zh-TW" altLang="en-US" sz="1400" dirty="0"/>
              <a:t>    </a:t>
            </a:r>
            <a:r>
              <a:rPr lang="en-US" altLang="zh-TW" sz="1400" dirty="0"/>
              <a:t>transition: transform 0.6s ease-in-out;</a:t>
            </a:r>
            <a:endParaRPr lang="en-US" altLang="zh-TW" sz="1400" dirty="0"/>
          </a:p>
          <a:p>
            <a:r>
              <a:rPr lang="en-US" altLang="zh-TW" sz="1400" dirty="0"/>
              <a:t> </a:t>
            </a:r>
            <a:r>
              <a:rPr lang="zh-TW" altLang="en-US" sz="1400" dirty="0"/>
              <a:t>  </a:t>
            </a:r>
            <a:r>
              <a:rPr lang="en-US" altLang="zh-TW" sz="1400" dirty="0"/>
              <a:t>}   </a:t>
            </a:r>
            <a:endParaRPr lang="en-US" altLang="zh-TW" sz="1400" dirty="0"/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增加下面項目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才會有動畫效果，否則無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299" y="4285401"/>
            <a:ext cx="5483225" cy="1616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&lt;script&gt;</a:t>
            </a:r>
            <a:endParaRPr lang="en-US" altLang="zh-TW" sz="1400" dirty="0"/>
          </a:p>
          <a:p>
            <a:r>
              <a:rPr lang="en-US" altLang="zh-TW" sz="1400" dirty="0"/>
              <a:t>var 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document.querySelector</a:t>
            </a:r>
            <a:r>
              <a:rPr lang="en-US" altLang="zh-TW" sz="1400" dirty="0"/>
              <a:t>('#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')</a:t>
            </a:r>
            <a:endParaRPr lang="en-US" altLang="zh-TW" sz="1400" dirty="0"/>
          </a:p>
          <a:p>
            <a:r>
              <a:rPr lang="en-US" altLang="zh-TW" sz="1400" dirty="0"/>
              <a:t>var carousel = new </a:t>
            </a:r>
            <a:r>
              <a:rPr lang="en-US" altLang="zh-TW" sz="1400" dirty="0" err="1"/>
              <a:t>bootstrap.Carousel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, {</a:t>
            </a:r>
            <a:endParaRPr lang="en-US" altLang="zh-TW" sz="1400" dirty="0"/>
          </a:p>
          <a:p>
            <a:r>
              <a:rPr lang="en-US" altLang="zh-TW" sz="1400" dirty="0"/>
              <a:t>  </a:t>
            </a:r>
            <a:r>
              <a:rPr lang="zh-TW" altLang="en-US" sz="1400" dirty="0"/>
              <a:t> </a:t>
            </a:r>
            <a:r>
              <a:rPr lang="en-US" altLang="zh-TW" sz="1400" dirty="0"/>
              <a:t>interval: 2000</a:t>
            </a:r>
            <a:r>
              <a:rPr lang="zh-TW" altLang="en-US" sz="1400" dirty="0"/>
              <a:t>  </a:t>
            </a:r>
            <a:r>
              <a:rPr lang="en-US" altLang="zh-TW" sz="1400" dirty="0"/>
              <a:t>//</a:t>
            </a:r>
            <a:r>
              <a:rPr lang="zh-TW" altLang="en-US" sz="1400" dirty="0"/>
              <a:t>一張圖停頓</a:t>
            </a:r>
            <a:r>
              <a:rPr lang="en-US" altLang="zh-TW" sz="1400" dirty="0"/>
              <a:t>2</a:t>
            </a:r>
            <a:r>
              <a:rPr lang="zh-TW" altLang="en-US" sz="1400" dirty="0"/>
              <a:t>秒</a:t>
            </a:r>
            <a:endParaRPr lang="en-US" altLang="zh-TW" sz="1400" dirty="0"/>
          </a:p>
          <a:p>
            <a:r>
              <a:rPr lang="en-US" altLang="zh-TW" sz="1400" dirty="0"/>
              <a:t>})</a:t>
            </a:r>
            <a:endParaRPr lang="en-US" altLang="zh-TW" sz="1400" dirty="0"/>
          </a:p>
          <a:p>
            <a:r>
              <a:rPr lang="en-US" altLang="zh-TW" sz="1400" dirty="0"/>
              <a:t>&lt;/script&gt;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299" y="3861842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加在網頁最下方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110237"/>
            <a:ext cx="5848993" cy="298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6.Tabs(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頁籤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https://getbootstrap.com/docs/5.1/components/navs-tabs/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8644" y="1792006"/>
            <a:ext cx="11591611" cy="3610540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zh-TW" altLang="en-US" dirty="0"/>
              <a:t>&lt;div&gt;</a:t>
            </a:r>
            <a:endParaRPr lang="zh-TW" altLang="en-US" dirty="0"/>
          </a:p>
          <a:p>
            <a:r>
              <a:rPr lang="zh-TW" altLang="en-US" dirty="0"/>
              <a:t>  &lt;nav&gt;</a:t>
            </a:r>
            <a:endParaRPr lang="zh-TW" altLang="en-US" dirty="0"/>
          </a:p>
          <a:p>
            <a:r>
              <a:rPr lang="zh-TW" altLang="en-US" dirty="0"/>
              <a:t>    &lt;div class="nav nav-tabs" id="nav-tab" role="tablist"&gt;</a:t>
            </a:r>
            <a:endParaRPr lang="zh-TW" altLang="en-US" dirty="0"/>
          </a:p>
          <a:p>
            <a:r>
              <a:rPr lang="zh-TW" altLang="en-US" dirty="0"/>
              <a:t>      &lt;button class="nav-link active" id="nav-home-tab" data-bs-toggle="tab" data-bs-target="</a:t>
            </a:r>
            <a:r>
              <a:rPr lang="zh-TW" altLang="en-US" dirty="0">
                <a:solidFill>
                  <a:srgbClr val="7030A0"/>
                </a:solidFill>
              </a:rPr>
              <a:t>#nav-home</a:t>
            </a:r>
            <a:r>
              <a:rPr lang="zh-TW" altLang="en-US" dirty="0"/>
              <a:t>" type="button" role="tab" aria-controls="nav-home" aria-selected="true"&gt;報名方式&lt;/button&gt;</a:t>
            </a:r>
            <a:endParaRPr lang="zh-TW" altLang="en-US" dirty="0"/>
          </a:p>
          <a:p>
            <a:r>
              <a:rPr lang="zh-TW" altLang="en-US" dirty="0"/>
              <a:t>      &lt;button class="nav-link" id="nav-profile-tab" data-bs-toggle="tab" data-bs-target="#nav-profile" type="button" role="tab" aria-controls="nav-profile" aria-selected="false"&gt;行程說明&lt;/button&gt;</a:t>
            </a:r>
            <a:endParaRPr lang="zh-TW" altLang="en-US" dirty="0"/>
          </a:p>
          <a:p>
            <a:r>
              <a:rPr lang="zh-TW" altLang="en-US" dirty="0"/>
              <a:t>      &lt;button class="nav-link" id="nav-contact-tab" data-bs-toggle="tab" data-bs-target="#nav-contact" type="button" role="tab" aria-controls="nav-contact" aria-selected="false"&gt;注意事項&lt;/button&gt;</a:t>
            </a:r>
            <a:endParaRPr lang="zh-TW" altLang="en-US" dirty="0"/>
          </a:p>
          <a:p>
            <a:r>
              <a:rPr lang="zh-TW" altLang="en-US" dirty="0"/>
              <a:t>    &lt;/div&gt;</a:t>
            </a:r>
            <a:endParaRPr lang="zh-TW" altLang="en-US" dirty="0"/>
          </a:p>
          <a:p>
            <a:r>
              <a:rPr lang="zh-TW" altLang="en-US" dirty="0"/>
              <a:t>  &lt;/nav&gt;</a:t>
            </a:r>
            <a:endParaRPr lang="zh-TW" altLang="en-US" dirty="0"/>
          </a:p>
          <a:p>
            <a:r>
              <a:rPr lang="zh-TW" altLang="en-US" dirty="0"/>
              <a:t>  &lt;div class="tab-content" id="nav-tabContent"&gt;</a:t>
            </a:r>
            <a:endParaRPr lang="zh-TW" altLang="en-US" dirty="0"/>
          </a:p>
          <a:p>
            <a:r>
              <a:rPr lang="zh-TW" altLang="en-US" dirty="0"/>
              <a:t>    &lt;div class="tab-pane fade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show active</a:t>
            </a:r>
            <a:r>
              <a:rPr lang="zh-TW" altLang="en-US" dirty="0"/>
              <a:t>" id="</a:t>
            </a:r>
            <a:r>
              <a:rPr lang="zh-TW" altLang="en-US" dirty="0">
                <a:solidFill>
                  <a:srgbClr val="7030A0"/>
                </a:solidFill>
              </a:rPr>
              <a:t>nav-home</a:t>
            </a:r>
            <a:r>
              <a:rPr lang="zh-TW" altLang="en-US" dirty="0"/>
              <a:t>" role="tabpanel" aria-labelledby="nav-home-tab"&gt;</a:t>
            </a:r>
            <a:r>
              <a:rPr lang="en-US" altLang="zh-TW" dirty="0"/>
              <a:t>A</a:t>
            </a:r>
            <a:r>
              <a:rPr lang="zh-TW" altLang="en-US" dirty="0"/>
              <a:t>A&lt;/div&gt;</a:t>
            </a:r>
            <a:endParaRPr lang="zh-TW" altLang="en-US" dirty="0"/>
          </a:p>
          <a:p>
            <a:r>
              <a:rPr lang="zh-TW" altLang="en-US" dirty="0"/>
              <a:t>    &lt;div class="tab-pane fade" id="nav-profile" role="tabpanel" aria-labelledby="nav-profile-tab"&gt;B</a:t>
            </a:r>
            <a:r>
              <a:rPr lang="en-US" altLang="zh-TW" dirty="0"/>
              <a:t>B</a:t>
            </a:r>
            <a:r>
              <a:rPr lang="zh-TW" altLang="en-US" dirty="0"/>
              <a:t>&lt;/div&gt;</a:t>
            </a:r>
            <a:endParaRPr lang="zh-TW" altLang="en-US" dirty="0"/>
          </a:p>
          <a:p>
            <a:r>
              <a:rPr lang="zh-TW" altLang="en-US" dirty="0"/>
              <a:t>    &lt;div class="tab-pane fade" id="nav-contact" role="tabpanel" aria-labelledby="nav-contact-tab"&gt;C</a:t>
            </a:r>
            <a:r>
              <a:rPr lang="en-US" altLang="zh-TW" dirty="0"/>
              <a:t>C</a:t>
            </a:r>
            <a:r>
              <a:rPr lang="zh-TW" altLang="en-US" dirty="0"/>
              <a:t>&lt;/div&gt;</a:t>
            </a:r>
            <a:endParaRPr lang="zh-TW" altLang="en-US" dirty="0"/>
          </a:p>
          <a:p>
            <a:r>
              <a:rPr lang="zh-TW" altLang="en-US" dirty="0"/>
              <a:t>  &lt;/div&gt;</a:t>
            </a:r>
            <a:endParaRPr lang="zh-TW" altLang="en-US" dirty="0"/>
          </a:p>
          <a:p>
            <a:r>
              <a:rPr lang="zh-TW" altLang="en-US" dirty="0"/>
              <a:t>&lt;/div&gt;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8644" y="142272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區塊與報名表單中間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93455" y="5234007"/>
            <a:ext cx="4008582" cy="148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.tab-content{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border-bottom: 1px solid #dee2e6;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border-left: 1px solid #dee2e6;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border-right: 1px solid #dee2e6;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793" y="721733"/>
            <a:ext cx="5674423" cy="1186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19625" y="2679065"/>
            <a:ext cx="3834130" cy="1325880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7117" y="1474652"/>
            <a:ext cx="1137855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(Responsive Web Design, RWD)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Ethan Marcotte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年提出的概念，是網頁設計的趨勢，讓網頁可以適應各種不同的裝置，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依據不同的螢幕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寬度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，自動改變網頁排版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，提供最佳的視覺體驗。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開發前端網頁，和後端無關。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響應式網頁設計讓使用者不需要動手指頭縮放網頁，提升操作體驗。</a:t>
            </a:r>
            <a:endParaRPr lang="zh-TW" alt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677334" y="3336638"/>
            <a:ext cx="8596668" cy="727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endParaRPr lang="zh-TW" altLang="en-US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 txBox="1"/>
          <p:nvPr/>
        </p:nvSpPr>
        <p:spPr>
          <a:xfrm>
            <a:off x="552566" y="3964083"/>
            <a:ext cx="11353106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(Mobile First)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Luke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Wroblewski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2009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年提出的網頁設計理念，前端開發人員應該先設計在行動裝置上的操作體驗，再設計電腦的操作體驗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手機的螢幕寬度比較小，需要仔細設計如何將重要的內容，適當的擺放及佈置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手機常常是使用行動網路，需要考量如何縮小網頁的大小，以節省流量及加快網頁載入速度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7896" y="5695039"/>
            <a:ext cx="5849711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設計給一般民眾使用之系統，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優先設計手機版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承包商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時，優先展示手機版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  APP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6" name="內容版面配置區 4"/>
          <p:cNvGraphicFramePr/>
          <p:nvPr/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/>
              <a:tblGrid>
                <a:gridCol w="1246731"/>
                <a:gridCol w="4493623"/>
                <a:gridCol w="489421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成本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較低，就是網站開發費用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較高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使用方式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使用瀏覽器開啟網頁即可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更新方式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手機資源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不會占用手機空間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占用手機空間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開發平台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手機功能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可以推播、定位、打電話、相機等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不會被評分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34866</Words>
  <Application>WPS Presentation</Application>
  <PresentationFormat>寬螢幕</PresentationFormat>
  <Paragraphs>2294</Paragraphs>
  <Slides>79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103" baseType="lpstr">
      <vt:lpstr>Arial</vt:lpstr>
      <vt:lpstr>新細明體</vt:lpstr>
      <vt:lpstr>Wingdings</vt:lpstr>
      <vt:lpstr>微軟正黑體</vt:lpstr>
      <vt:lpstr>华文细黑</vt:lpstr>
      <vt:lpstr>Microsoft YaHei</vt:lpstr>
      <vt:lpstr>新細明體</vt:lpstr>
      <vt:lpstr>Aharoni</vt:lpstr>
      <vt:lpstr>LiHei Pro</vt:lpstr>
      <vt:lpstr>Consolas</vt:lpstr>
      <vt:lpstr>Wingdings 3</vt:lpstr>
      <vt:lpstr>Trebuchet MS</vt:lpstr>
      <vt:lpstr>標楷體</vt:lpstr>
      <vt:lpstr>Trebuchet MS</vt:lpstr>
      <vt:lpstr>Calibri</vt:lpstr>
      <vt:lpstr>SimSun</vt:lpstr>
      <vt:lpstr>Arial Unicode MS</vt:lpstr>
      <vt:lpstr>Calibri Light</vt:lpstr>
      <vt:lpstr>Symbol</vt:lpstr>
      <vt:lpstr>等线</vt:lpstr>
      <vt:lpstr>Segoe Print</vt:lpstr>
      <vt:lpstr>Yu Gothic UI Semibold</vt:lpstr>
      <vt:lpstr>Office 佈景主題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資訊處 - 資二組</dc:creator>
  <cp:lastModifiedBy>ASUS</cp:lastModifiedBy>
  <cp:revision>768</cp:revision>
  <dcterms:created xsi:type="dcterms:W3CDTF">2022-07-07T04:58:00Z</dcterms:created>
  <dcterms:modified xsi:type="dcterms:W3CDTF">2024-05-08T15:10:42Z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0x010100BD116F0A26BB0E48B86DA6C32B53379A</vt:lpwstr>
  </property>
  <property fmtid="{D5CDD505-2E9C-101B-9397-08002B2CF9AE}" pid="3" name="KSOProductBuildVer">
    <vt:lpwstr>1028-10.8.0.6003</vt:lpwstr>
  </property>
</Properties>
</file>